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64" r:id="rId4"/>
  </p:sldMasterIdLst>
  <p:notesMasterIdLst>
    <p:notesMasterId r:id="rId16"/>
  </p:notesMasterIdLst>
  <p:handoutMasterIdLst>
    <p:handoutMasterId r:id="rId17"/>
  </p:handoutMasterIdLst>
  <p:sldIdLst>
    <p:sldId id="256" r:id="rId5"/>
    <p:sldId id="264" r:id="rId6"/>
    <p:sldId id="257" r:id="rId7"/>
    <p:sldId id="258" r:id="rId8"/>
    <p:sldId id="259" r:id="rId9"/>
    <p:sldId id="260" r:id="rId10"/>
    <p:sldId id="261" r:id="rId11"/>
    <p:sldId id="262" r:id="rId12"/>
    <p:sldId id="263" r:id="rId13"/>
    <p:sldId id="266" r:id="rId14"/>
    <p:sldId id="265"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6CC291-67A2-4B87-B91E-EEAC0A9B7F2E}" v="75" dt="2025-05-08T08:23:56.7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33" autoAdjust="0"/>
  </p:normalViewPr>
  <p:slideViewPr>
    <p:cSldViewPr snapToGrid="0">
      <p:cViewPr varScale="1">
        <p:scale>
          <a:sx n="102" d="100"/>
          <a:sy n="102" d="100"/>
        </p:scale>
        <p:origin x="954" y="354"/>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C290E50-D3EA-4329-AA5F-AF5A5C575D8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6112D18-5CEB-46F3-924F-E35464AAA36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E35D1AD-E24C-4E82-BC85-28527A42DCE7}" type="datetimeFigureOut">
              <a:rPr lang="en-US" smtClean="0"/>
              <a:t>7/10/2025</a:t>
            </a:fld>
            <a:endParaRPr lang="en-US" dirty="0"/>
          </a:p>
        </p:txBody>
      </p:sp>
      <p:sp>
        <p:nvSpPr>
          <p:cNvPr id="4" name="Footer Placeholder 3">
            <a:extLst>
              <a:ext uri="{FF2B5EF4-FFF2-40B4-BE49-F238E27FC236}">
                <a16:creationId xmlns:a16="http://schemas.microsoft.com/office/drawing/2014/main" id="{EB8FC0ED-2712-4B69-9F16-123F02DBF54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2CBD00C-2269-4424-828A-8D893B5226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70B3793-D85E-4082-925C-FAA1A2B27276}" type="slidenum">
              <a:rPr lang="en-US" smtClean="0"/>
              <a:t>‹#›</a:t>
            </a:fld>
            <a:endParaRPr lang="en-US" dirty="0"/>
          </a:p>
        </p:txBody>
      </p:sp>
    </p:spTree>
    <p:extLst>
      <p:ext uri="{BB962C8B-B14F-4D97-AF65-F5344CB8AC3E}">
        <p14:creationId xmlns:p14="http://schemas.microsoft.com/office/powerpoint/2010/main" val="22338639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55EA34-3951-4B6D-8DDD-B157CE00471C}" type="datetimeFigureOut">
              <a:rPr lang="en-US" smtClean="0"/>
              <a:t>7/10/2025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B3E965-974B-498D-B360-83DD1F9DEB55}" type="slidenum">
              <a:rPr lang="en-US" smtClean="0"/>
              <a:t>‹#›</a:t>
            </a:fld>
            <a:endParaRPr lang="en-US" dirty="0"/>
          </a:p>
        </p:txBody>
      </p:sp>
    </p:spTree>
    <p:extLst>
      <p:ext uri="{BB962C8B-B14F-4D97-AF65-F5344CB8AC3E}">
        <p14:creationId xmlns:p14="http://schemas.microsoft.com/office/powerpoint/2010/main" val="2383636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3E965-974B-498D-B360-83DD1F9DEB55}" type="slidenum">
              <a:rPr lang="en-US" smtClean="0"/>
              <a:t>1</a:t>
            </a:fld>
            <a:endParaRPr lang="en-US" dirty="0"/>
          </a:p>
        </p:txBody>
      </p:sp>
    </p:spTree>
    <p:extLst>
      <p:ext uri="{BB962C8B-B14F-4D97-AF65-F5344CB8AC3E}">
        <p14:creationId xmlns:p14="http://schemas.microsoft.com/office/powerpoint/2010/main" val="2289652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GB"/>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noProof="0" smtClean="0"/>
              <a:t>7/10/2025</a:t>
            </a:fld>
            <a:endParaRPr lang="en-US" noProof="0" dirty="0"/>
          </a:p>
        </p:txBody>
      </p:sp>
      <p:sp>
        <p:nvSpPr>
          <p:cNvPr id="5" name="Footer Placeholder 4"/>
          <p:cNvSpPr>
            <a:spLocks noGrp="1"/>
          </p:cNvSpPr>
          <p:nvPr>
            <p:ph type="ftr" sz="quarter" idx="11"/>
          </p:nvPr>
        </p:nvSpPr>
        <p:spPr/>
        <p:txBody>
          <a:bodyPr/>
          <a:lstStyle/>
          <a:p>
            <a:r>
              <a:rPr lang="en-US" noProof="0"/>
              <a:t>
              </a:t>
            </a:r>
            <a:endParaRPr lang="en-US" noProof="0"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2656909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GB"/>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noProof="0" smtClean="0"/>
              <a:t>7/10/2025</a:t>
            </a:fld>
            <a:endParaRPr lang="en-US" noProof="0" dirty="0"/>
          </a:p>
        </p:txBody>
      </p:sp>
      <p:sp>
        <p:nvSpPr>
          <p:cNvPr id="5" name="Footer Placeholder 4"/>
          <p:cNvSpPr>
            <a:spLocks noGrp="1"/>
          </p:cNvSpPr>
          <p:nvPr>
            <p:ph type="ftr" sz="quarter" idx="11"/>
          </p:nvPr>
        </p:nvSpPr>
        <p:spPr/>
        <p:txBody>
          <a:bodyPr/>
          <a:lstStyle/>
          <a:p>
            <a:r>
              <a:rPr lang="en-US" noProof="0"/>
              <a:t>
              </a:t>
            </a:r>
            <a:endParaRPr lang="en-US" noProof="0"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noProof="0" smtClean="0"/>
              <a:pPr/>
              <a:t>‹#›</a:t>
            </a:fld>
            <a:endParaRPr lang="en-US" noProof="0" dirty="0"/>
          </a:p>
        </p:txBody>
      </p:sp>
    </p:spTree>
    <p:extLst>
      <p:ext uri="{BB962C8B-B14F-4D97-AF65-F5344CB8AC3E}">
        <p14:creationId xmlns:p14="http://schemas.microsoft.com/office/powerpoint/2010/main" val="314877389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GB"/>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noProof="0" smtClean="0"/>
              <a:t>7/10/2025</a:t>
            </a:fld>
            <a:endParaRPr lang="en-US" noProof="0" dirty="0"/>
          </a:p>
        </p:txBody>
      </p:sp>
      <p:sp>
        <p:nvSpPr>
          <p:cNvPr id="5" name="Footer Placeholder 4"/>
          <p:cNvSpPr>
            <a:spLocks noGrp="1"/>
          </p:cNvSpPr>
          <p:nvPr>
            <p:ph type="ftr" sz="quarter" idx="11"/>
          </p:nvPr>
        </p:nvSpPr>
        <p:spPr/>
        <p:txBody>
          <a:bodyPr/>
          <a:lstStyle/>
          <a:p>
            <a:r>
              <a:rPr lang="en-US" noProof="0"/>
              <a:t>
              </a:t>
            </a:r>
            <a:endParaRPr lang="en-US" noProof="0"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noProof="0" smtClean="0"/>
              <a:pPr/>
              <a:t>‹#›</a:t>
            </a:fld>
            <a:endParaRPr lang="en-US" noProof="0"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7177890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GB"/>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GB"/>
              <a:t>Click to edit Master text styles</a:t>
            </a:r>
          </a:p>
        </p:txBody>
      </p:sp>
      <p:sp>
        <p:nvSpPr>
          <p:cNvPr id="5" name="Date Placeholder 4"/>
          <p:cNvSpPr>
            <a:spLocks noGrp="1"/>
          </p:cNvSpPr>
          <p:nvPr>
            <p:ph type="dt" sz="half" idx="10"/>
          </p:nvPr>
        </p:nvSpPr>
        <p:spPr/>
        <p:txBody>
          <a:bodyPr/>
          <a:lstStyle/>
          <a:p>
            <a:fld id="{3CBC1C18-307B-4F68-A007-B5B542270E8D}" type="datetimeFigureOut">
              <a:rPr lang="en-US" noProof="0" smtClean="0"/>
              <a:t>7/10/2025</a:t>
            </a:fld>
            <a:endParaRPr lang="en-US" noProof="0" dirty="0"/>
          </a:p>
        </p:txBody>
      </p:sp>
      <p:sp>
        <p:nvSpPr>
          <p:cNvPr id="6" name="Footer Placeholder 5"/>
          <p:cNvSpPr>
            <a:spLocks noGrp="1"/>
          </p:cNvSpPr>
          <p:nvPr>
            <p:ph type="ftr" sz="quarter" idx="11"/>
          </p:nvPr>
        </p:nvSpPr>
        <p:spPr/>
        <p:txBody>
          <a:bodyPr/>
          <a:lstStyle/>
          <a:p>
            <a:r>
              <a:rPr lang="en-US" noProof="0"/>
              <a:t>
              </a:t>
            </a:r>
            <a:endParaRPr lang="en-US" noProof="0"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noProof="0" smtClean="0"/>
              <a:pPr/>
              <a:t>‹#›</a:t>
            </a:fld>
            <a:endParaRPr lang="en-US" noProof="0" dirty="0"/>
          </a:p>
        </p:txBody>
      </p:sp>
    </p:spTree>
    <p:extLst>
      <p:ext uri="{BB962C8B-B14F-4D97-AF65-F5344CB8AC3E}">
        <p14:creationId xmlns:p14="http://schemas.microsoft.com/office/powerpoint/2010/main" val="104064124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GB"/>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GB"/>
              <a:t>Click to edit Master text styles</a:t>
            </a:r>
          </a:p>
        </p:txBody>
      </p:sp>
      <p:sp>
        <p:nvSpPr>
          <p:cNvPr id="5" name="Date Placeholder 4"/>
          <p:cNvSpPr>
            <a:spLocks noGrp="1"/>
          </p:cNvSpPr>
          <p:nvPr>
            <p:ph type="dt" sz="half" idx="10"/>
          </p:nvPr>
        </p:nvSpPr>
        <p:spPr/>
        <p:txBody>
          <a:bodyPr/>
          <a:lstStyle/>
          <a:p>
            <a:fld id="{3CBC1C18-307B-4F68-A007-B5B542270E8D}" type="datetimeFigureOut">
              <a:rPr lang="en-US" noProof="0" smtClean="0"/>
              <a:t>7/10/2025</a:t>
            </a:fld>
            <a:endParaRPr lang="en-US" noProof="0" dirty="0"/>
          </a:p>
        </p:txBody>
      </p:sp>
      <p:sp>
        <p:nvSpPr>
          <p:cNvPr id="6" name="Footer Placeholder 5"/>
          <p:cNvSpPr>
            <a:spLocks noGrp="1"/>
          </p:cNvSpPr>
          <p:nvPr>
            <p:ph type="ftr" sz="quarter" idx="11"/>
          </p:nvPr>
        </p:nvSpPr>
        <p:spPr/>
        <p:txBody>
          <a:bodyPr/>
          <a:lstStyle/>
          <a:p>
            <a:r>
              <a:rPr lang="en-US" noProof="0"/>
              <a:t>
              </a:t>
            </a:r>
            <a:endParaRPr lang="en-US" noProof="0"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noProof="0" smtClean="0"/>
              <a:pPr/>
              <a:t>‹#›</a:t>
            </a:fld>
            <a:endParaRPr lang="en-US" noProof="0"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05018586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GB"/>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GB"/>
              <a:t>Click to edit Master text styles</a:t>
            </a:r>
          </a:p>
        </p:txBody>
      </p:sp>
      <p:sp>
        <p:nvSpPr>
          <p:cNvPr id="5" name="Date Placeholder 4"/>
          <p:cNvSpPr>
            <a:spLocks noGrp="1"/>
          </p:cNvSpPr>
          <p:nvPr>
            <p:ph type="dt" sz="half" idx="10"/>
          </p:nvPr>
        </p:nvSpPr>
        <p:spPr/>
        <p:txBody>
          <a:bodyPr/>
          <a:lstStyle/>
          <a:p>
            <a:fld id="{3CBC1C18-307B-4F68-A007-B5B542270E8D}" type="datetimeFigureOut">
              <a:rPr lang="en-US" noProof="0" smtClean="0"/>
              <a:t>7/10/2025</a:t>
            </a:fld>
            <a:endParaRPr lang="en-US" noProof="0" dirty="0"/>
          </a:p>
        </p:txBody>
      </p:sp>
      <p:sp>
        <p:nvSpPr>
          <p:cNvPr id="6" name="Footer Placeholder 5"/>
          <p:cNvSpPr>
            <a:spLocks noGrp="1"/>
          </p:cNvSpPr>
          <p:nvPr>
            <p:ph type="ftr" sz="quarter" idx="11"/>
          </p:nvPr>
        </p:nvSpPr>
        <p:spPr/>
        <p:txBody>
          <a:bodyPr/>
          <a:lstStyle/>
          <a:p>
            <a:r>
              <a:rPr lang="en-US" noProof="0"/>
              <a:t>
              </a:t>
            </a:r>
            <a:endParaRPr lang="en-US" noProof="0"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noProof="0" smtClean="0"/>
              <a:pPr/>
              <a:t>‹#›</a:t>
            </a:fld>
            <a:endParaRPr lang="en-US" noProof="0" dirty="0"/>
          </a:p>
        </p:txBody>
      </p:sp>
    </p:spTree>
    <p:extLst>
      <p:ext uri="{BB962C8B-B14F-4D97-AF65-F5344CB8AC3E}">
        <p14:creationId xmlns:p14="http://schemas.microsoft.com/office/powerpoint/2010/main" val="346175657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smtClean="0"/>
              <a:t>7/10/2025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517988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smtClean="0"/>
              <a:t>7/10/2025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32300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GB"/>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noProof="0" smtClean="0"/>
              <a:t>7/10/2025</a:t>
            </a:fld>
            <a:endParaRPr lang="en-US" noProof="0" dirty="0"/>
          </a:p>
        </p:txBody>
      </p:sp>
      <p:sp>
        <p:nvSpPr>
          <p:cNvPr id="5" name="Footer Placeholder 4"/>
          <p:cNvSpPr>
            <a:spLocks noGrp="1"/>
          </p:cNvSpPr>
          <p:nvPr>
            <p:ph type="ftr" sz="quarter" idx="11"/>
          </p:nvPr>
        </p:nvSpPr>
        <p:spPr/>
        <p:txBody>
          <a:bodyPr/>
          <a:lstStyle/>
          <a:p>
            <a:r>
              <a:rPr lang="en-US" noProof="0"/>
              <a:t>
              </a:t>
            </a:r>
            <a:endParaRPr lang="en-US" noProof="0"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10896757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noProof="0" smtClean="0"/>
              <a:t>7/10/2025</a:t>
            </a:fld>
            <a:endParaRPr lang="en-US" noProof="0" dirty="0"/>
          </a:p>
        </p:txBody>
      </p:sp>
      <p:sp>
        <p:nvSpPr>
          <p:cNvPr id="5" name="Footer Placeholder 4"/>
          <p:cNvSpPr>
            <a:spLocks noGrp="1"/>
          </p:cNvSpPr>
          <p:nvPr>
            <p:ph type="ftr" sz="quarter" idx="11"/>
          </p:nvPr>
        </p:nvSpPr>
        <p:spPr/>
        <p:txBody>
          <a:bodyPr/>
          <a:lstStyle/>
          <a:p>
            <a:r>
              <a:rPr lang="en-US" noProof="0"/>
              <a:t>
              </a:t>
            </a:r>
            <a:endParaRPr lang="en-US" noProof="0"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4228556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noProof="0" smtClean="0"/>
              <a:t>7/10/2025</a:t>
            </a:fld>
            <a:endParaRPr lang="en-US" noProof="0" dirty="0"/>
          </a:p>
        </p:txBody>
      </p:sp>
      <p:sp>
        <p:nvSpPr>
          <p:cNvPr id="6" name="Footer Placeholder 5"/>
          <p:cNvSpPr>
            <a:spLocks noGrp="1"/>
          </p:cNvSpPr>
          <p:nvPr>
            <p:ph type="ftr" sz="quarter" idx="11"/>
          </p:nvPr>
        </p:nvSpPr>
        <p:spPr/>
        <p:txBody>
          <a:bodyPr/>
          <a:lstStyle/>
          <a:p>
            <a:r>
              <a:rPr lang="en-US" noProof="0"/>
              <a:t>
              </a:t>
            </a:r>
            <a:endParaRPr lang="en-US" noProof="0"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27794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smtClean="0"/>
              <a:t>7/10/2025</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71693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7/10/2025</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0032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smtClean="0"/>
              <a:t>7/10/2025</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10052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GB"/>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smtClean="0"/>
              <a:t>7/10/2025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31303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smtClean="0"/>
              <a:t>7/10/2025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38976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3CBC1C18-307B-4F68-A007-B5B542270E8D}" type="datetimeFigureOut">
              <a:rPr lang="en-US" noProof="0" smtClean="0"/>
              <a:t>7/10/2025</a:t>
            </a:fld>
            <a:endParaRPr lang="en-US" noProof="0"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noProof="0"/>
              <a:t>
              </a:t>
            </a:r>
            <a:endParaRPr lang="en-US" noProof="0"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6D22F896-40B5-4ADD-8801-0D06FADFA095}" type="slidenum">
              <a:rPr lang="en-US" noProof="0" smtClean="0"/>
              <a:pPr/>
              <a:t>‹#›</a:t>
            </a:fld>
            <a:endParaRPr lang="en-US" noProof="0" dirty="0"/>
          </a:p>
        </p:txBody>
      </p:sp>
    </p:spTree>
    <p:extLst>
      <p:ext uri="{BB962C8B-B14F-4D97-AF65-F5344CB8AC3E}">
        <p14:creationId xmlns:p14="http://schemas.microsoft.com/office/powerpoint/2010/main" val="1823936962"/>
      </p:ext>
    </p:extLst>
  </p:cSld>
  <p:clrMap bg1="dk1" tx1="lt1" bg2="dk2" tx2="lt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offee Beans">
            <a:extLst>
              <a:ext uri="{FF2B5EF4-FFF2-40B4-BE49-F238E27FC236}">
                <a16:creationId xmlns:a16="http://schemas.microsoft.com/office/drawing/2014/main" id="{291BDB91-E757-4677-A38C-EB354240C835}"/>
              </a:ext>
            </a:extLst>
          </p:cNvPr>
          <p:cNvPicPr>
            <a:picLocks noChangeAspect="1"/>
          </p:cNvPicPr>
          <p:nvPr/>
        </p:nvPicPr>
        <p:blipFill rotWithShape="1">
          <a:blip r:embed="rId3" cstate="screen">
            <a:alphaModFix amt="45000"/>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a:ext>
            </a:extLst>
          </a:blip>
          <a:srcRect r="25"/>
          <a:stretch/>
        </p:blipFill>
        <p:spPr>
          <a:xfrm>
            <a:off x="3068" y="0"/>
            <a:ext cx="12188932" cy="6858000"/>
          </a:xfrm>
          <a:prstGeom prst="rect">
            <a:avLst/>
          </a:prstGeom>
        </p:spPr>
      </p:pic>
      <p:sp>
        <p:nvSpPr>
          <p:cNvPr id="2" name="Title 1">
            <a:extLst>
              <a:ext uri="{FF2B5EF4-FFF2-40B4-BE49-F238E27FC236}">
                <a16:creationId xmlns:a16="http://schemas.microsoft.com/office/drawing/2014/main" id="{050E78D6-F072-48E7-8270-20EFBDD26F36}"/>
              </a:ext>
            </a:extLst>
          </p:cNvPr>
          <p:cNvSpPr>
            <a:spLocks noGrp="1"/>
          </p:cNvSpPr>
          <p:nvPr>
            <p:ph type="ctrTitle"/>
          </p:nvPr>
        </p:nvSpPr>
        <p:spPr>
          <a:xfrm>
            <a:off x="546757" y="2177591"/>
            <a:ext cx="6952429" cy="3063711"/>
          </a:xfrm>
          <a:prstGeom prst="rect">
            <a:avLst/>
          </a:prstGeom>
        </p:spPr>
        <p:txBody>
          <a:bodyPr lIns="0" rIns="180000">
            <a:normAutofit fontScale="90000"/>
          </a:bodyPr>
          <a:lstStyle/>
          <a:p>
            <a:r>
              <a:rPr lang="en-US" sz="7200" b="1" dirty="0">
                <a:solidFill>
                  <a:schemeClr val="tx1"/>
                </a:solidFill>
              </a:rPr>
              <a:t>BREWSTATS ANALYSIS</a:t>
            </a:r>
            <a:br>
              <a:rPr lang="en-US" sz="7200" b="1" dirty="0">
                <a:solidFill>
                  <a:schemeClr val="tx1"/>
                </a:solidFill>
              </a:rPr>
            </a:br>
            <a:endParaRPr lang="en-US" sz="7200" b="1" dirty="0">
              <a:solidFill>
                <a:schemeClr val="tx1"/>
              </a:solidFill>
            </a:endParaRPr>
          </a:p>
        </p:txBody>
      </p:sp>
      <p:sp>
        <p:nvSpPr>
          <p:cNvPr id="3" name="Subtitle 2">
            <a:extLst>
              <a:ext uri="{FF2B5EF4-FFF2-40B4-BE49-F238E27FC236}">
                <a16:creationId xmlns:a16="http://schemas.microsoft.com/office/drawing/2014/main" id="{3FC7BD98-5486-489C-BAA0-A69CEFF691B3}"/>
              </a:ext>
            </a:extLst>
          </p:cNvPr>
          <p:cNvSpPr>
            <a:spLocks noGrp="1"/>
          </p:cNvSpPr>
          <p:nvPr>
            <p:ph type="subTitle" idx="1"/>
          </p:nvPr>
        </p:nvSpPr>
        <p:spPr>
          <a:xfrm>
            <a:off x="8574157" y="2293506"/>
            <a:ext cx="3331896" cy="2118588"/>
          </a:xfrm>
          <a:prstGeom prst="rect">
            <a:avLst/>
          </a:prstGeom>
        </p:spPr>
        <p:txBody>
          <a:bodyPr lIns="0" rIns="0">
            <a:normAutofit/>
          </a:bodyPr>
          <a:lstStyle/>
          <a:p>
            <a:r>
              <a:rPr lang="en-GB" sz="2800" b="1" dirty="0">
                <a:effectLst/>
              </a:rPr>
              <a:t>Brewing Connections, One Cup at a Time</a:t>
            </a:r>
            <a:endParaRPr lang="en-US" sz="2800" b="1" dirty="0">
              <a:solidFill>
                <a:schemeClr val="tx1"/>
              </a:solidFill>
            </a:endParaRPr>
          </a:p>
        </p:txBody>
      </p:sp>
      <p:sp>
        <p:nvSpPr>
          <p:cNvPr id="4" name="Rectangle 1">
            <a:extLst>
              <a:ext uri="{FF2B5EF4-FFF2-40B4-BE49-F238E27FC236}">
                <a16:creationId xmlns:a16="http://schemas.microsoft.com/office/drawing/2014/main" id="{9C49409D-0B56-7C2A-E31A-03372D3F5E2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ZA"/>
          </a:p>
        </p:txBody>
      </p:sp>
      <p:sp>
        <p:nvSpPr>
          <p:cNvPr id="5" name="Rectangle 2">
            <a:extLst>
              <a:ext uri="{FF2B5EF4-FFF2-40B4-BE49-F238E27FC236}">
                <a16:creationId xmlns:a16="http://schemas.microsoft.com/office/drawing/2014/main" id="{755F7B8D-322B-97C9-1FE6-73D699CCE605}"/>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ZA"/>
          </a:p>
        </p:txBody>
      </p:sp>
    </p:spTree>
    <p:extLst>
      <p:ext uri="{BB962C8B-B14F-4D97-AF65-F5344CB8AC3E}">
        <p14:creationId xmlns:p14="http://schemas.microsoft.com/office/powerpoint/2010/main" val="834050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3">
                <a:lumMod val="60000"/>
                <a:lumOff val="40000"/>
              </a:schemeClr>
            </a:gs>
            <a:gs pos="100000">
              <a:schemeClr val="bg2">
                <a:shade val="98000"/>
                <a:satMod val="120000"/>
                <a:lumMod val="98000"/>
              </a:schemeClr>
            </a:gs>
          </a:gsLst>
          <a:path path="circle">
            <a:fillToRect l="50000" t="50000" r="100000" b="100000"/>
          </a:path>
        </a:gradFill>
        <a:effectLst/>
      </p:bgPr>
    </p:bg>
    <p:spTree>
      <p:nvGrpSpPr>
        <p:cNvPr id="1" name="">
          <a:extLst>
            <a:ext uri="{FF2B5EF4-FFF2-40B4-BE49-F238E27FC236}">
              <a16:creationId xmlns:a16="http://schemas.microsoft.com/office/drawing/2014/main" id="{5CA3CC1D-26DD-E980-DAC3-25BBDA4898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941BF0-ABB8-16EE-EB2A-FCC6CB173B19}"/>
              </a:ext>
            </a:extLst>
          </p:cNvPr>
          <p:cNvSpPr>
            <a:spLocks noGrp="1"/>
          </p:cNvSpPr>
          <p:nvPr>
            <p:ph type="title"/>
          </p:nvPr>
        </p:nvSpPr>
        <p:spPr>
          <a:xfrm>
            <a:off x="4845376" y="641023"/>
            <a:ext cx="4204356" cy="584941"/>
          </a:xfrm>
        </p:spPr>
        <p:txBody>
          <a:bodyPr>
            <a:noAutofit/>
          </a:bodyPr>
          <a:lstStyle/>
          <a:p>
            <a:r>
              <a:rPr lang="en-GB" sz="2400" b="1" dirty="0">
                <a:solidFill>
                  <a:schemeClr val="accent1"/>
                </a:solidFill>
                <a:latin typeface="Aptos Narrow" panose="020B0004020202020204" pitchFamily="34" charset="0"/>
              </a:rPr>
              <a:t>Revenue per month</a:t>
            </a:r>
            <a:br>
              <a:rPr lang="en-GB" sz="2800" b="1" dirty="0">
                <a:solidFill>
                  <a:schemeClr val="accent1"/>
                </a:solidFill>
                <a:latin typeface="Aptos Narrow" panose="020B0004020202020204" pitchFamily="34" charset="0"/>
              </a:rPr>
            </a:br>
            <a:endParaRPr lang="en-ZA" sz="2800" b="1" dirty="0">
              <a:solidFill>
                <a:schemeClr val="bg1"/>
              </a:solidFill>
              <a:latin typeface="Aptos Narrow" panose="020B0004020202020204" pitchFamily="34" charset="0"/>
            </a:endParaRPr>
          </a:p>
        </p:txBody>
      </p:sp>
      <p:pic>
        <p:nvPicPr>
          <p:cNvPr id="5" name="Content Placeholder 4">
            <a:extLst>
              <a:ext uri="{FF2B5EF4-FFF2-40B4-BE49-F238E27FC236}">
                <a16:creationId xmlns:a16="http://schemas.microsoft.com/office/drawing/2014/main" id="{3741E091-E66A-948C-42DE-05EC95A4F245}"/>
              </a:ext>
            </a:extLst>
          </p:cNvPr>
          <p:cNvPicPr>
            <a:picLocks noGrp="1" noChangeAspect="1"/>
          </p:cNvPicPr>
          <p:nvPr>
            <p:ph idx="1"/>
          </p:nvPr>
        </p:nvPicPr>
        <p:blipFill>
          <a:blip r:embed="rId2"/>
          <a:stretch>
            <a:fillRect/>
          </a:stretch>
        </p:blipFill>
        <p:spPr>
          <a:xfrm>
            <a:off x="5333483" y="2281084"/>
            <a:ext cx="6340054" cy="3834580"/>
          </a:xfrm>
          <a:prstGeom prst="rect">
            <a:avLst/>
          </a:prstGeom>
          <a:effectLst>
            <a:outerShdw blurRad="50800" dist="38100" dir="2700000" algn="tl" rotWithShape="0">
              <a:prstClr val="black">
                <a:alpha val="40000"/>
              </a:prstClr>
            </a:outerShdw>
            <a:softEdge rad="12700"/>
          </a:effectLst>
          <a:scene3d>
            <a:camera prst="obliqueTopLeft"/>
            <a:lightRig rig="sunrise" dir="t"/>
          </a:scene3d>
          <a:sp3d prstMaterial="dkEdge">
            <a:bevelT/>
            <a:bevelB w="139700" h="139700" prst="divot"/>
          </a:sp3d>
        </p:spPr>
      </p:pic>
      <p:sp>
        <p:nvSpPr>
          <p:cNvPr id="8" name="TextBox 7">
            <a:extLst>
              <a:ext uri="{FF2B5EF4-FFF2-40B4-BE49-F238E27FC236}">
                <a16:creationId xmlns:a16="http://schemas.microsoft.com/office/drawing/2014/main" id="{F1783010-7B7A-15F6-FBA7-9C1808F6BAC4}"/>
              </a:ext>
            </a:extLst>
          </p:cNvPr>
          <p:cNvSpPr txBox="1"/>
          <p:nvPr/>
        </p:nvSpPr>
        <p:spPr>
          <a:xfrm>
            <a:off x="1453247" y="2928087"/>
            <a:ext cx="3514679" cy="2039839"/>
          </a:xfrm>
          <a:prstGeom prst="rect">
            <a:avLst/>
          </a:prstGeom>
          <a:noFill/>
        </p:spPr>
        <p:txBody>
          <a:bodyPr wrap="square" rtlCol="0">
            <a:spAutoFit/>
          </a:bodyPr>
          <a:lstStyle/>
          <a:p>
            <a:r>
              <a:rPr lang="en-GB" sz="1400" dirty="0">
                <a:latin typeface="Aptos Narrow" panose="020B0004020202020204" pitchFamily="34" charset="0"/>
              </a:rPr>
              <a:t>This analysis tracked total revenue generated each month across all store locations to identify sales trends and seasonal patterns. Monitoring monthly revenue helps uncover periods of high and low sales performance, enabling informed decisions around marketing campaigns, inventory management, and resource allocation to optimize profitability throughout the year.</a:t>
            </a:r>
            <a:endParaRPr lang="en-ZA" sz="1400" dirty="0">
              <a:latin typeface="Aptos Narrow" panose="020B0004020202020204" pitchFamily="34" charset="0"/>
            </a:endParaRPr>
          </a:p>
        </p:txBody>
      </p:sp>
    </p:spTree>
    <p:extLst>
      <p:ext uri="{BB962C8B-B14F-4D97-AF65-F5344CB8AC3E}">
        <p14:creationId xmlns:p14="http://schemas.microsoft.com/office/powerpoint/2010/main" val="3160373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up of a sign&#10;&#10;AI-generated content may be incorrect.">
            <a:extLst>
              <a:ext uri="{FF2B5EF4-FFF2-40B4-BE49-F238E27FC236}">
                <a16:creationId xmlns:a16="http://schemas.microsoft.com/office/drawing/2014/main" id="{10373F12-C5C0-75E6-F0C6-C7EFAA7BBE49}"/>
              </a:ext>
            </a:extLst>
          </p:cNvPr>
          <p:cNvPicPr>
            <a:picLocks noGrp="1" noChangeAspect="1"/>
          </p:cNvPicPr>
          <p:nvPr>
            <p:ph idx="1"/>
          </p:nvPr>
        </p:nvPicPr>
        <p:blipFill>
          <a:blip r:embed="rId2"/>
          <a:stretch>
            <a:fillRect/>
          </a:stretch>
        </p:blipFill>
        <p:spPr>
          <a:xfrm>
            <a:off x="2819400" y="1461349"/>
            <a:ext cx="6348411" cy="3809047"/>
          </a:xfrm>
          <a:effectLst>
            <a:outerShdw blurRad="50800" dist="38100" dir="2700000" algn="tl" rotWithShape="0">
              <a:schemeClr val="accent1">
                <a:alpha val="40000"/>
              </a:schemeClr>
            </a:outerShdw>
          </a:effectLst>
          <a:scene3d>
            <a:camera prst="orthographicFront">
              <a:rot lat="600000" lon="600000" rev="60000"/>
            </a:camera>
            <a:lightRig rig="threePt" dir="t"/>
          </a:scene3d>
          <a:sp3d>
            <a:bevelT prst="relaxedInset"/>
            <a:bevelB prst="angle"/>
          </a:sp3d>
        </p:spPr>
      </p:pic>
      <p:pic>
        <p:nvPicPr>
          <p:cNvPr id="7" name="Picture 6" descr="A cup of coffee on a saucer with coffee beans&#10;&#10;AI-generated content may be incorrect.">
            <a:extLst>
              <a:ext uri="{FF2B5EF4-FFF2-40B4-BE49-F238E27FC236}">
                <a16:creationId xmlns:a16="http://schemas.microsoft.com/office/drawing/2014/main" id="{1571A437-62FE-9593-36C6-E11322F8E5DD}"/>
              </a:ext>
            </a:extLst>
          </p:cNvPr>
          <p:cNvPicPr>
            <a:picLocks noChangeAspect="1"/>
          </p:cNvPicPr>
          <p:nvPr/>
        </p:nvPicPr>
        <p:blipFill>
          <a:blip r:embed="rId3"/>
          <a:stretch>
            <a:fillRect/>
          </a:stretch>
        </p:blipFill>
        <p:spPr>
          <a:xfrm>
            <a:off x="9167811" y="4985650"/>
            <a:ext cx="2912803" cy="1938338"/>
          </a:xfrm>
          <a:prstGeom prst="rect">
            <a:avLst/>
          </a:prstGeom>
          <a:effectLst>
            <a:outerShdw blurRad="50800" dist="38100" dir="2700000" algn="tl" rotWithShape="0">
              <a:schemeClr val="accent1">
                <a:alpha val="40000"/>
              </a:schemeClr>
            </a:outerShdw>
          </a:effectLst>
          <a:scene3d>
            <a:camera prst="orthographicFront">
              <a:rot lat="600000" lon="600000" rev="60000"/>
            </a:camera>
            <a:lightRig rig="threePt" dir="t"/>
          </a:scene3d>
          <a:sp3d>
            <a:bevelT prst="relaxedInset"/>
            <a:bevelB prst="angle"/>
          </a:sp3d>
        </p:spPr>
      </p:pic>
      <p:pic>
        <p:nvPicPr>
          <p:cNvPr id="9" name="Picture 8" descr="A cup of coffee with a heart in the foam&#10;&#10;AI-generated content may be incorrect.">
            <a:extLst>
              <a:ext uri="{FF2B5EF4-FFF2-40B4-BE49-F238E27FC236}">
                <a16:creationId xmlns:a16="http://schemas.microsoft.com/office/drawing/2014/main" id="{04F50A54-E8B2-AB14-9CDE-A010362AAB77}"/>
              </a:ext>
            </a:extLst>
          </p:cNvPr>
          <p:cNvPicPr>
            <a:picLocks noChangeAspect="1"/>
          </p:cNvPicPr>
          <p:nvPr/>
        </p:nvPicPr>
        <p:blipFill>
          <a:blip r:embed="rId4"/>
          <a:stretch>
            <a:fillRect/>
          </a:stretch>
        </p:blipFill>
        <p:spPr>
          <a:xfrm>
            <a:off x="0" y="0"/>
            <a:ext cx="2819400" cy="2819400"/>
          </a:xfrm>
          <a:prstGeom prst="rect">
            <a:avLst/>
          </a:prstGeom>
          <a:effectLst>
            <a:outerShdw blurRad="50800" dist="38100" dir="2700000" algn="tl" rotWithShape="0">
              <a:schemeClr val="accent1">
                <a:alpha val="40000"/>
              </a:schemeClr>
            </a:outerShdw>
          </a:effectLst>
          <a:scene3d>
            <a:camera prst="orthographicFront">
              <a:rot lat="600000" lon="600000" rev="60000"/>
            </a:camera>
            <a:lightRig rig="threePt" dir="t"/>
          </a:scene3d>
          <a:sp3d>
            <a:bevelT prst="relaxedInset"/>
            <a:bevelB prst="angle"/>
          </a:sp3d>
        </p:spPr>
      </p:pic>
    </p:spTree>
    <p:extLst>
      <p:ext uri="{BB962C8B-B14F-4D97-AF65-F5344CB8AC3E}">
        <p14:creationId xmlns:p14="http://schemas.microsoft.com/office/powerpoint/2010/main" val="1251195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3">
                <a:lumMod val="60000"/>
                <a:lumOff val="4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A99B1-E1F3-5D03-D2D9-361AFF34E4D4}"/>
              </a:ext>
            </a:extLst>
          </p:cNvPr>
          <p:cNvSpPr>
            <a:spLocks noGrp="1"/>
          </p:cNvSpPr>
          <p:nvPr>
            <p:ph type="title"/>
          </p:nvPr>
        </p:nvSpPr>
        <p:spPr>
          <a:xfrm>
            <a:off x="2513814" y="604274"/>
            <a:ext cx="7294443" cy="533437"/>
          </a:xfrm>
        </p:spPr>
        <p:txBody>
          <a:bodyPr>
            <a:normAutofit/>
          </a:bodyPr>
          <a:lstStyle/>
          <a:p>
            <a:r>
              <a:rPr lang="en-GB" sz="2400" b="1" dirty="0">
                <a:solidFill>
                  <a:schemeClr val="accent1"/>
                </a:solidFill>
                <a:latin typeface="Aptos Narrow" panose="020B0004020202020204" pitchFamily="34" charset="0"/>
              </a:rPr>
              <a:t>Performance Analysis Overview: Coffee Shop Locations</a:t>
            </a:r>
            <a:endParaRPr lang="en-ZA" sz="2400" b="1" dirty="0">
              <a:solidFill>
                <a:schemeClr val="accent1"/>
              </a:solidFill>
              <a:latin typeface="Aptos Narrow" panose="020B0004020202020204" pitchFamily="34" charset="0"/>
            </a:endParaRPr>
          </a:p>
        </p:txBody>
      </p:sp>
      <p:pic>
        <p:nvPicPr>
          <p:cNvPr id="5" name="Content Placeholder 4" descr="A cup of coffee and coffee beans&#10;&#10;AI-generated content may be incorrect.">
            <a:extLst>
              <a:ext uri="{FF2B5EF4-FFF2-40B4-BE49-F238E27FC236}">
                <a16:creationId xmlns:a16="http://schemas.microsoft.com/office/drawing/2014/main" id="{ABF599B4-E952-FB75-0E00-52FF0BFB3B3E}"/>
              </a:ext>
            </a:extLst>
          </p:cNvPr>
          <p:cNvPicPr>
            <a:picLocks noGrp="1" noChangeAspect="1"/>
          </p:cNvPicPr>
          <p:nvPr>
            <p:ph idx="1"/>
          </p:nvPr>
        </p:nvPicPr>
        <p:blipFill>
          <a:blip r:embed="rId2"/>
          <a:stretch>
            <a:fillRect/>
          </a:stretch>
        </p:blipFill>
        <p:spPr>
          <a:xfrm>
            <a:off x="245634" y="4703976"/>
            <a:ext cx="1824867" cy="933253"/>
          </a:xfrm>
          <a:effectLst>
            <a:glow rad="63500">
              <a:schemeClr val="accent2">
                <a:satMod val="175000"/>
                <a:alpha val="40000"/>
              </a:schemeClr>
            </a:glow>
            <a:reflection blurRad="6350" stA="50000" endA="300" endPos="55000" dir="5400000" sy="-100000" algn="bl" rotWithShape="0"/>
            <a:softEdge rad="31750"/>
          </a:effectLst>
          <a:scene3d>
            <a:camera prst="orthographicFront"/>
            <a:lightRig rig="threePt" dir="t"/>
          </a:scene3d>
          <a:sp3d contourW="12700">
            <a:bevelT w="139700" h="139700" prst="divot"/>
            <a:bevelB prst="relaxedInset"/>
            <a:contourClr>
              <a:schemeClr val="accent1"/>
            </a:contourClr>
          </a:sp3d>
        </p:spPr>
      </p:pic>
      <p:pic>
        <p:nvPicPr>
          <p:cNvPr id="6" name="Picture 5">
            <a:extLst>
              <a:ext uri="{FF2B5EF4-FFF2-40B4-BE49-F238E27FC236}">
                <a16:creationId xmlns:a16="http://schemas.microsoft.com/office/drawing/2014/main" id="{EB7002C2-61FB-9BB5-93C1-A089F2749780}"/>
              </a:ext>
            </a:extLst>
          </p:cNvPr>
          <p:cNvPicPr>
            <a:picLocks noChangeAspect="1"/>
          </p:cNvPicPr>
          <p:nvPr/>
        </p:nvPicPr>
        <p:blipFill>
          <a:blip r:embed="rId3"/>
          <a:stretch>
            <a:fillRect/>
          </a:stretch>
        </p:blipFill>
        <p:spPr>
          <a:xfrm>
            <a:off x="9808257" y="1"/>
            <a:ext cx="2383743" cy="2036190"/>
          </a:xfrm>
          <a:prstGeom prst="rect">
            <a:avLst/>
          </a:prstGeom>
          <a:effectLst/>
        </p:spPr>
      </p:pic>
      <p:sp>
        <p:nvSpPr>
          <p:cNvPr id="3" name="TextBox 2">
            <a:extLst>
              <a:ext uri="{FF2B5EF4-FFF2-40B4-BE49-F238E27FC236}">
                <a16:creationId xmlns:a16="http://schemas.microsoft.com/office/drawing/2014/main" id="{0A99DFB7-322B-6439-1E0A-86FA92D11255}"/>
              </a:ext>
            </a:extLst>
          </p:cNvPr>
          <p:cNvSpPr txBox="1"/>
          <p:nvPr/>
        </p:nvSpPr>
        <p:spPr>
          <a:xfrm>
            <a:off x="2108462" y="1376313"/>
            <a:ext cx="8468411" cy="5755422"/>
          </a:xfrm>
          <a:prstGeom prst="rect">
            <a:avLst/>
          </a:prstGeom>
          <a:noFill/>
        </p:spPr>
        <p:txBody>
          <a:bodyPr wrap="square" rtlCol="0">
            <a:spAutoFit/>
          </a:bodyPr>
          <a:lstStyle/>
          <a:p>
            <a:r>
              <a:rPr lang="en-GB" sz="1600" dirty="0">
                <a:latin typeface="Aptos Narrow" panose="020B0004020202020204" pitchFamily="34" charset="0"/>
              </a:rPr>
              <a:t>This data-driven analysis explores the performance of a three-location coffee shop chain - Astoria, Hell’s Kitchen, and Lower Manhattan, by examining key business metrics aimed at uncovering revenue opportunities and improving overall product and store performance.</a:t>
            </a:r>
          </a:p>
          <a:p>
            <a:endParaRPr lang="en-GB" sz="1600" dirty="0">
              <a:latin typeface="Aptos Narrow" panose="020B0004020202020204" pitchFamily="34" charset="0"/>
            </a:endParaRPr>
          </a:p>
          <a:p>
            <a:r>
              <a:rPr lang="en-GB" sz="1600" dirty="0">
                <a:latin typeface="Aptos Narrow" panose="020B0004020202020204" pitchFamily="34" charset="0"/>
              </a:rPr>
              <a:t>The insights are drawn from a variety of factors, including </a:t>
            </a:r>
            <a:r>
              <a:rPr lang="en-GB" sz="1600" b="1" dirty="0">
                <a:solidFill>
                  <a:schemeClr val="accent1"/>
                </a:solidFill>
                <a:latin typeface="Aptos Narrow" panose="020B0004020202020204" pitchFamily="34" charset="0"/>
              </a:rPr>
              <a:t>foot traffic based on transactions</a:t>
            </a:r>
            <a:r>
              <a:rPr lang="en-GB" sz="1600" dirty="0">
                <a:solidFill>
                  <a:schemeClr val="accent1"/>
                </a:solidFill>
                <a:latin typeface="Aptos Narrow" panose="020B0004020202020204" pitchFamily="34" charset="0"/>
              </a:rPr>
              <a:t>, </a:t>
            </a:r>
            <a:r>
              <a:rPr lang="en-GB" sz="1600" b="1" dirty="0">
                <a:solidFill>
                  <a:schemeClr val="accent1"/>
                </a:solidFill>
                <a:latin typeface="Aptos Narrow" panose="020B0004020202020204" pitchFamily="34" charset="0"/>
              </a:rPr>
              <a:t>total revenue per location</a:t>
            </a:r>
            <a:r>
              <a:rPr lang="en-GB" sz="1600" dirty="0">
                <a:latin typeface="Aptos Narrow" panose="020B0004020202020204" pitchFamily="34" charset="0"/>
              </a:rPr>
              <a:t>, and </a:t>
            </a:r>
            <a:r>
              <a:rPr lang="en-GB" sz="1600" b="1" dirty="0">
                <a:solidFill>
                  <a:schemeClr val="accent1"/>
                </a:solidFill>
                <a:latin typeface="Aptos Narrow" panose="020B0004020202020204" pitchFamily="34" charset="0"/>
              </a:rPr>
              <a:t>top five product categories</a:t>
            </a:r>
            <a:r>
              <a:rPr lang="en-GB" sz="1600" dirty="0">
                <a:latin typeface="Aptos Narrow" panose="020B0004020202020204" pitchFamily="34" charset="0"/>
              </a:rPr>
              <a:t>, helping to identify what drives customer engagement and sales at each store. Additionally, an in-depth look at </a:t>
            </a:r>
            <a:r>
              <a:rPr lang="en-GB" sz="1600" b="1" dirty="0">
                <a:solidFill>
                  <a:schemeClr val="accent1"/>
                </a:solidFill>
                <a:latin typeface="Aptos Narrow" panose="020B0004020202020204" pitchFamily="34" charset="0"/>
              </a:rPr>
              <a:t>daily sales trends</a:t>
            </a:r>
            <a:r>
              <a:rPr lang="en-GB" sz="1600" dirty="0">
                <a:solidFill>
                  <a:schemeClr val="accent1"/>
                </a:solidFill>
                <a:latin typeface="Aptos Narrow" panose="020B0004020202020204" pitchFamily="34" charset="0"/>
              </a:rPr>
              <a:t>, </a:t>
            </a:r>
            <a:r>
              <a:rPr lang="en-GB" sz="1600" b="1" dirty="0">
                <a:solidFill>
                  <a:schemeClr val="accent1"/>
                </a:solidFill>
                <a:latin typeface="Aptos Narrow" panose="020B0004020202020204" pitchFamily="34" charset="0"/>
              </a:rPr>
              <a:t>peak operating hours per store</a:t>
            </a:r>
            <a:r>
              <a:rPr lang="en-GB" sz="1600" dirty="0">
                <a:latin typeface="Aptos Narrow" panose="020B0004020202020204" pitchFamily="34" charset="0"/>
              </a:rPr>
              <a:t>, and </a:t>
            </a:r>
            <a:r>
              <a:rPr lang="en-GB" sz="1600" b="1" dirty="0">
                <a:solidFill>
                  <a:schemeClr val="accent1"/>
                </a:solidFill>
                <a:latin typeface="Aptos Narrow" panose="020B0004020202020204" pitchFamily="34" charset="0"/>
              </a:rPr>
              <a:t>revenue per transaction</a:t>
            </a:r>
            <a:r>
              <a:rPr lang="en-GB" sz="1600" dirty="0">
                <a:solidFill>
                  <a:schemeClr val="accent1"/>
                </a:solidFill>
                <a:latin typeface="Aptos Narrow" panose="020B0004020202020204" pitchFamily="34" charset="0"/>
              </a:rPr>
              <a:t> </a:t>
            </a:r>
            <a:r>
              <a:rPr lang="en-GB" sz="1600" dirty="0">
                <a:latin typeface="Aptos Narrow" panose="020B0004020202020204" pitchFamily="34" charset="0"/>
              </a:rPr>
              <a:t>provides a clearer understanding of customer behaviour and purchase patterns.</a:t>
            </a:r>
          </a:p>
          <a:p>
            <a:endParaRPr lang="en-GB" sz="1600" dirty="0">
              <a:latin typeface="Aptos Narrow" panose="020B0004020202020204" pitchFamily="34" charset="0"/>
            </a:endParaRPr>
          </a:p>
          <a:p>
            <a:r>
              <a:rPr lang="en-GB" sz="1600" dirty="0">
                <a:latin typeface="Aptos Narrow" panose="020B0004020202020204" pitchFamily="34" charset="0"/>
              </a:rPr>
              <a:t>The analysis further includes </a:t>
            </a:r>
            <a:r>
              <a:rPr lang="en-GB" sz="1600" b="1" dirty="0">
                <a:solidFill>
                  <a:schemeClr val="accent1"/>
                </a:solidFill>
                <a:latin typeface="Aptos Narrow" panose="020B0004020202020204" pitchFamily="34" charset="0"/>
              </a:rPr>
              <a:t>revenue per quantity sold</a:t>
            </a:r>
            <a:r>
              <a:rPr lang="en-GB" sz="1600" dirty="0">
                <a:solidFill>
                  <a:schemeClr val="accent1"/>
                </a:solidFill>
                <a:latin typeface="Aptos Narrow" panose="020B0004020202020204" pitchFamily="34" charset="0"/>
              </a:rPr>
              <a:t> </a:t>
            </a:r>
            <a:r>
              <a:rPr lang="en-GB" sz="1600" dirty="0">
                <a:latin typeface="Aptos Narrow" panose="020B0004020202020204" pitchFamily="34" charset="0"/>
              </a:rPr>
              <a:t>and </a:t>
            </a:r>
            <a:r>
              <a:rPr lang="en-GB" sz="1600" b="1" dirty="0">
                <a:solidFill>
                  <a:schemeClr val="accent1"/>
                </a:solidFill>
                <a:latin typeface="Aptos Narrow" panose="020B0004020202020204" pitchFamily="34" charset="0"/>
              </a:rPr>
              <a:t>monthly revenue performance</a:t>
            </a:r>
            <a:r>
              <a:rPr lang="en-GB" sz="1600" dirty="0">
                <a:latin typeface="Aptos Narrow" panose="020B0004020202020204" pitchFamily="34" charset="0"/>
              </a:rPr>
              <a:t>, offering a broader view of profitability and sales efficiency over time. Together, these insights aim to guide strategic business decisions related to product optimization, staffing, promotions, and operational improvements to increase revenue and drive sustainable growth.</a:t>
            </a:r>
          </a:p>
          <a:p>
            <a:endParaRPr lang="en-ZA" sz="1600" dirty="0">
              <a:latin typeface="Aptos Narrow" panose="020B0004020202020204" pitchFamily="34" charset="0"/>
            </a:endParaRPr>
          </a:p>
          <a:p>
            <a:endParaRPr lang="en-ZA" sz="1600" dirty="0">
              <a:latin typeface="Aptos Narrow" panose="020B0004020202020204" pitchFamily="34" charset="0"/>
            </a:endParaRPr>
          </a:p>
          <a:p>
            <a:endParaRPr lang="en-ZA" sz="1600" dirty="0">
              <a:latin typeface="Aptos Narrow" panose="020B0004020202020204" pitchFamily="34" charset="0"/>
            </a:endParaRPr>
          </a:p>
          <a:p>
            <a:endParaRPr lang="en-ZA" sz="1600" dirty="0">
              <a:latin typeface="Aptos Narrow" panose="020B0004020202020204" pitchFamily="34" charset="0"/>
            </a:endParaRPr>
          </a:p>
          <a:p>
            <a:endParaRPr lang="en-ZA" sz="1600" dirty="0">
              <a:latin typeface="Aptos Narrow" panose="020B0004020202020204" pitchFamily="34" charset="0"/>
            </a:endParaRPr>
          </a:p>
          <a:p>
            <a:endParaRPr lang="en-ZA" sz="1600" dirty="0">
              <a:latin typeface="Aptos Narrow" panose="020B0004020202020204" pitchFamily="34" charset="0"/>
            </a:endParaRPr>
          </a:p>
          <a:p>
            <a:endParaRPr lang="en-ZA" sz="1600" dirty="0">
              <a:latin typeface="Aptos Narrow" panose="020B0004020202020204" pitchFamily="34" charset="0"/>
            </a:endParaRPr>
          </a:p>
          <a:p>
            <a:endParaRPr lang="en-ZA" sz="1600" dirty="0">
              <a:latin typeface="Aptos Narrow" panose="020B0004020202020204" pitchFamily="34" charset="0"/>
            </a:endParaRPr>
          </a:p>
          <a:p>
            <a:endParaRPr lang="en-ZA" sz="1600" dirty="0">
              <a:latin typeface="Aptos Narrow" panose="020B0004020202020204" pitchFamily="34" charset="0"/>
            </a:endParaRPr>
          </a:p>
        </p:txBody>
      </p:sp>
    </p:spTree>
    <p:extLst>
      <p:ext uri="{BB962C8B-B14F-4D97-AF65-F5344CB8AC3E}">
        <p14:creationId xmlns:p14="http://schemas.microsoft.com/office/powerpoint/2010/main" val="529355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3">
                <a:lumMod val="60000"/>
                <a:lumOff val="4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A8DFC-C084-4B08-5544-E5DCC797F87E}"/>
              </a:ext>
            </a:extLst>
          </p:cNvPr>
          <p:cNvSpPr>
            <a:spLocks noGrp="1"/>
          </p:cNvSpPr>
          <p:nvPr>
            <p:ph type="title"/>
          </p:nvPr>
        </p:nvSpPr>
        <p:spPr>
          <a:xfrm>
            <a:off x="2038351" y="452487"/>
            <a:ext cx="8753474" cy="499999"/>
          </a:xfrm>
        </p:spPr>
        <p:txBody>
          <a:bodyPr>
            <a:normAutofit fontScale="90000"/>
          </a:bodyPr>
          <a:lstStyle/>
          <a:p>
            <a:pPr algn="ctr"/>
            <a:r>
              <a:rPr lang="en-GB" sz="2700" b="1" dirty="0">
                <a:solidFill>
                  <a:schemeClr val="accent1"/>
                </a:solidFill>
                <a:effectLst/>
                <a:latin typeface="Aptos Narrow" panose="020B0004020202020204" pitchFamily="34" charset="0"/>
              </a:rPr>
              <a:t>Foot Traffic based on number of Transactions per store</a:t>
            </a:r>
            <a:br>
              <a:rPr lang="en-GB" b="1" dirty="0">
                <a:effectLst/>
              </a:rPr>
            </a:br>
            <a:endParaRPr lang="en-ZA" sz="1600" b="1" dirty="0">
              <a:solidFill>
                <a:schemeClr val="bg1"/>
              </a:solidFill>
              <a:latin typeface="Aptos Narrow" panose="020B0004020202020204" pitchFamily="34" charset="0"/>
            </a:endParaRPr>
          </a:p>
        </p:txBody>
      </p:sp>
      <p:sp>
        <p:nvSpPr>
          <p:cNvPr id="4" name="Rectangle 1">
            <a:extLst>
              <a:ext uri="{FF2B5EF4-FFF2-40B4-BE49-F238E27FC236}">
                <a16:creationId xmlns:a16="http://schemas.microsoft.com/office/drawing/2014/main" id="{44860BD7-1C56-3768-C6E3-15C2D856E51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ZA"/>
          </a:p>
        </p:txBody>
      </p:sp>
      <p:sp>
        <p:nvSpPr>
          <p:cNvPr id="8" name="TextBox 7">
            <a:extLst>
              <a:ext uri="{FF2B5EF4-FFF2-40B4-BE49-F238E27FC236}">
                <a16:creationId xmlns:a16="http://schemas.microsoft.com/office/drawing/2014/main" id="{510983AE-197F-23AB-BFFF-FB143D7D303B}"/>
              </a:ext>
            </a:extLst>
          </p:cNvPr>
          <p:cNvSpPr txBox="1"/>
          <p:nvPr/>
        </p:nvSpPr>
        <p:spPr>
          <a:xfrm>
            <a:off x="2038351" y="2298690"/>
            <a:ext cx="3219450" cy="2677656"/>
          </a:xfrm>
          <a:prstGeom prst="rect">
            <a:avLst/>
          </a:prstGeom>
          <a:noFill/>
        </p:spPr>
        <p:txBody>
          <a:bodyPr wrap="square" rtlCol="0">
            <a:spAutoFit/>
          </a:bodyPr>
          <a:lstStyle/>
          <a:p>
            <a:r>
              <a:rPr lang="en-GB" sz="1400" dirty="0">
                <a:latin typeface="Aptos Narrow" panose="020B0004020202020204" pitchFamily="34" charset="0"/>
              </a:rPr>
              <a:t>This analysis examines the volume of customer transactions at each store location to gauge foot traffic and overall store popularity. By evaluating the number of transactions, we can identify high-performing branches, understand customer behaviour patterns, and pinpoint peak operating times. These insights are essential for optimizing staffing, improving inventory management, and enhancing customer service during high-demand periods.</a:t>
            </a:r>
            <a:endParaRPr lang="en-ZA" sz="1400" dirty="0">
              <a:latin typeface="Aptos Narrow" panose="020B0004020202020204" pitchFamily="34" charset="0"/>
            </a:endParaRPr>
          </a:p>
        </p:txBody>
      </p:sp>
      <p:pic>
        <p:nvPicPr>
          <p:cNvPr id="34" name="Content Placeholder 33">
            <a:extLst>
              <a:ext uri="{FF2B5EF4-FFF2-40B4-BE49-F238E27FC236}">
                <a16:creationId xmlns:a16="http://schemas.microsoft.com/office/drawing/2014/main" id="{A41549C1-CA3C-0BC3-17F3-FC845F76CFA6}"/>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5858446" y="1795899"/>
            <a:ext cx="5719340" cy="4252367"/>
          </a:xfrm>
          <a:prstGeom prst="rect">
            <a:avLst/>
          </a:prstGeom>
          <a:effectLst>
            <a:innerShdw blurRad="63500" dist="50800" dir="13500000">
              <a:prstClr val="black">
                <a:alpha val="50000"/>
              </a:prstClr>
            </a:innerShdw>
            <a:softEdge rad="12700"/>
          </a:effectLst>
          <a:scene3d>
            <a:camera prst="obliqueTopLeft"/>
            <a:lightRig rig="sunrise" dir="t"/>
          </a:scene3d>
          <a:sp3d contourW="12700" prstMaterial="dkEdge">
            <a:bevelT/>
            <a:bevelB w="139700" h="139700" prst="divot"/>
            <a:contourClr>
              <a:schemeClr val="accent1"/>
            </a:contourClr>
          </a:sp3d>
        </p:spPr>
      </p:pic>
    </p:spTree>
    <p:extLst>
      <p:ext uri="{BB962C8B-B14F-4D97-AF65-F5344CB8AC3E}">
        <p14:creationId xmlns:p14="http://schemas.microsoft.com/office/powerpoint/2010/main" val="4173431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3">
                <a:lumMod val="60000"/>
                <a:lumOff val="4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CB267-ECE4-C940-8F20-CE7AAE587D3B}"/>
              </a:ext>
            </a:extLst>
          </p:cNvPr>
          <p:cNvSpPr>
            <a:spLocks noGrp="1"/>
          </p:cNvSpPr>
          <p:nvPr>
            <p:ph type="title"/>
          </p:nvPr>
        </p:nvSpPr>
        <p:spPr>
          <a:xfrm>
            <a:off x="3667027" y="624111"/>
            <a:ext cx="4864232" cy="507106"/>
          </a:xfrm>
        </p:spPr>
        <p:txBody>
          <a:bodyPr>
            <a:normAutofit fontScale="90000"/>
          </a:bodyPr>
          <a:lstStyle/>
          <a:p>
            <a:r>
              <a:rPr lang="en-GB" sz="2700" b="1" dirty="0">
                <a:solidFill>
                  <a:schemeClr val="accent1"/>
                </a:solidFill>
                <a:effectLst/>
                <a:latin typeface="Aptos Narrow" panose="020B0004020202020204" pitchFamily="34" charset="0"/>
              </a:rPr>
              <a:t>Total Revenue per Store location</a:t>
            </a:r>
            <a:br>
              <a:rPr lang="en-GB" sz="1600" b="1" dirty="0">
                <a:effectLst/>
                <a:latin typeface="Aptos Narrow" panose="020B0004020202020204" pitchFamily="34" charset="0"/>
              </a:rPr>
            </a:br>
            <a:endParaRPr lang="en-ZA" sz="1600" b="1" dirty="0">
              <a:solidFill>
                <a:schemeClr val="bg1"/>
              </a:solidFill>
              <a:latin typeface="Aptos Narrow" panose="020B0004020202020204" pitchFamily="34" charset="0"/>
            </a:endParaRPr>
          </a:p>
        </p:txBody>
      </p:sp>
      <p:pic>
        <p:nvPicPr>
          <p:cNvPr id="5" name="Content Placeholder 4">
            <a:extLst>
              <a:ext uri="{FF2B5EF4-FFF2-40B4-BE49-F238E27FC236}">
                <a16:creationId xmlns:a16="http://schemas.microsoft.com/office/drawing/2014/main" id="{D9E7D69A-1C18-61A2-E6E4-D3DBABD8C98C}"/>
              </a:ext>
            </a:extLst>
          </p:cNvPr>
          <p:cNvPicPr>
            <a:picLocks noGrp="1" noChangeAspect="1"/>
          </p:cNvPicPr>
          <p:nvPr>
            <p:ph idx="1"/>
          </p:nvPr>
        </p:nvPicPr>
        <p:blipFill>
          <a:blip r:embed="rId2"/>
          <a:stretch>
            <a:fillRect/>
          </a:stretch>
        </p:blipFill>
        <p:spPr>
          <a:xfrm>
            <a:off x="5448693" y="1690586"/>
            <a:ext cx="6193410" cy="4162613"/>
          </a:xfrm>
          <a:prstGeom prst="rect">
            <a:avLst/>
          </a:prstGeom>
          <a:effectLst>
            <a:outerShdw blurRad="63500" sx="102000" sy="102000" algn="ctr" rotWithShape="0">
              <a:prstClr val="black">
                <a:alpha val="40000"/>
              </a:prstClr>
            </a:outerShdw>
            <a:softEdge rad="12700"/>
          </a:effectLst>
          <a:scene3d>
            <a:camera prst="obliqueTopLeft"/>
            <a:lightRig rig="sunrise" dir="t"/>
          </a:scene3d>
          <a:sp3d prstMaterial="dkEdge">
            <a:bevelT/>
            <a:bevelB w="139700" h="139700" prst="divot"/>
          </a:sp3d>
        </p:spPr>
      </p:pic>
      <p:sp>
        <p:nvSpPr>
          <p:cNvPr id="8" name="TextBox 7">
            <a:extLst>
              <a:ext uri="{FF2B5EF4-FFF2-40B4-BE49-F238E27FC236}">
                <a16:creationId xmlns:a16="http://schemas.microsoft.com/office/drawing/2014/main" id="{54F42481-E168-ABD9-99A2-607D5FEE3184}"/>
              </a:ext>
            </a:extLst>
          </p:cNvPr>
          <p:cNvSpPr txBox="1"/>
          <p:nvPr/>
        </p:nvSpPr>
        <p:spPr>
          <a:xfrm>
            <a:off x="1725106" y="2325342"/>
            <a:ext cx="3044859" cy="2893100"/>
          </a:xfrm>
          <a:prstGeom prst="rect">
            <a:avLst/>
          </a:prstGeom>
          <a:noFill/>
        </p:spPr>
        <p:txBody>
          <a:bodyPr wrap="square" rtlCol="0">
            <a:spAutoFit/>
          </a:bodyPr>
          <a:lstStyle/>
          <a:p>
            <a:r>
              <a:rPr lang="en-GB" sz="1400" dirty="0">
                <a:latin typeface="Aptos Narrow" panose="020B0004020202020204" pitchFamily="34" charset="0"/>
              </a:rPr>
              <a:t>This analysis focuses on the total revenue generated by each store location, providing a clear comparison of financial performance across branches. By identifying which locations contribute the most to overall sales, we gain insight into customer spending behaviour, store profitability, and potential areas for growth or improvement. These findings support strategic decision-making related to resource allocation, marketing focus, and expansion planning.</a:t>
            </a:r>
            <a:endParaRPr lang="en-ZA" sz="1400" dirty="0">
              <a:latin typeface="Aptos Narrow" panose="020B0004020202020204" pitchFamily="34" charset="0"/>
            </a:endParaRPr>
          </a:p>
        </p:txBody>
      </p:sp>
    </p:spTree>
    <p:extLst>
      <p:ext uri="{BB962C8B-B14F-4D97-AF65-F5344CB8AC3E}">
        <p14:creationId xmlns:p14="http://schemas.microsoft.com/office/powerpoint/2010/main" val="3609787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3">
                <a:lumMod val="60000"/>
                <a:lumOff val="4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9B4BC-CD17-9A35-749E-58E5145B414A}"/>
              </a:ext>
            </a:extLst>
          </p:cNvPr>
          <p:cNvSpPr>
            <a:spLocks noGrp="1"/>
          </p:cNvSpPr>
          <p:nvPr>
            <p:ph type="title"/>
          </p:nvPr>
        </p:nvSpPr>
        <p:spPr>
          <a:xfrm>
            <a:off x="1923068" y="2780907"/>
            <a:ext cx="4172932" cy="2774272"/>
          </a:xfrm>
        </p:spPr>
        <p:txBody>
          <a:bodyPr>
            <a:normAutofit/>
          </a:bodyPr>
          <a:lstStyle/>
          <a:p>
            <a:pPr>
              <a:lnSpc>
                <a:spcPct val="90000"/>
              </a:lnSpc>
            </a:pPr>
            <a:r>
              <a:rPr lang="en-GB" sz="1400" dirty="0">
                <a:latin typeface="Aptos Narrow" panose="020B0004020202020204" pitchFamily="34" charset="0"/>
              </a:rPr>
              <a:t>This analysis highlights the top and bottom five product categories based on total sales performance across all store locations. By identifying which categories drive the most revenue and which underperform, the report provides valuable insights into customer preferences, product demand, and inventory effectiveness. These findings can inform purchasing decisions, promotional strategies, and product placement to enhance overall sales performance.</a:t>
            </a:r>
            <a:br>
              <a:rPr lang="en-ZA" sz="1400" dirty="0">
                <a:effectLst/>
                <a:latin typeface="Aptos Narrow" panose="020B0004020202020204" pitchFamily="34" charset="0"/>
              </a:rPr>
            </a:br>
            <a:endParaRPr lang="en-ZA" sz="1400" b="1" dirty="0">
              <a:latin typeface="Aptos Narrow" panose="020B0004020202020204" pitchFamily="34" charset="0"/>
            </a:endParaRPr>
          </a:p>
        </p:txBody>
      </p:sp>
      <p:pic>
        <p:nvPicPr>
          <p:cNvPr id="12" name="Content Placeholder 11">
            <a:extLst>
              <a:ext uri="{FF2B5EF4-FFF2-40B4-BE49-F238E27FC236}">
                <a16:creationId xmlns:a16="http://schemas.microsoft.com/office/drawing/2014/main" id="{FE8BF648-F421-5384-E51D-3E3867F74508}"/>
              </a:ext>
            </a:extLst>
          </p:cNvPr>
          <p:cNvPicPr>
            <a:picLocks noGrp="1" noChangeAspect="1"/>
          </p:cNvPicPr>
          <p:nvPr>
            <p:ph idx="1"/>
          </p:nvPr>
        </p:nvPicPr>
        <p:blipFill>
          <a:blip r:embed="rId2"/>
          <a:stretch>
            <a:fillRect/>
          </a:stretch>
        </p:blipFill>
        <p:spPr>
          <a:xfrm>
            <a:off x="6967321" y="1217144"/>
            <a:ext cx="4631650" cy="2677656"/>
          </a:xfrm>
          <a:prstGeom prst="rect">
            <a:avLst/>
          </a:prstGeom>
          <a:effectLst>
            <a:outerShdw blurRad="50800" dist="38100" dir="2700000" algn="tl" rotWithShape="0">
              <a:prstClr val="black">
                <a:alpha val="40000"/>
              </a:prstClr>
            </a:outerShdw>
            <a:softEdge rad="12700"/>
          </a:effectLst>
          <a:scene3d>
            <a:camera prst="obliqueTopLeft"/>
            <a:lightRig rig="sunrise" dir="t"/>
          </a:scene3d>
          <a:sp3d prstMaterial="dkEdge">
            <a:bevelT/>
            <a:bevelB w="139700" h="139700" prst="divot"/>
          </a:sp3d>
        </p:spPr>
      </p:pic>
      <p:pic>
        <p:nvPicPr>
          <p:cNvPr id="14" name="Picture 13">
            <a:extLst>
              <a:ext uri="{FF2B5EF4-FFF2-40B4-BE49-F238E27FC236}">
                <a16:creationId xmlns:a16="http://schemas.microsoft.com/office/drawing/2014/main" id="{B2E84F37-2E82-6198-80CA-EBBB1C55C7BB}"/>
              </a:ext>
            </a:extLst>
          </p:cNvPr>
          <p:cNvPicPr>
            <a:picLocks noChangeAspect="1"/>
          </p:cNvPicPr>
          <p:nvPr/>
        </p:nvPicPr>
        <p:blipFill>
          <a:blip r:embed="rId3"/>
          <a:stretch>
            <a:fillRect/>
          </a:stretch>
        </p:blipFill>
        <p:spPr>
          <a:xfrm>
            <a:off x="6967321" y="4015818"/>
            <a:ext cx="4631649" cy="2774272"/>
          </a:xfrm>
          <a:prstGeom prst="rect">
            <a:avLst/>
          </a:prstGeom>
          <a:effectLst>
            <a:outerShdw blurRad="50800" dist="38100" dir="2700000" algn="tl" rotWithShape="0">
              <a:prstClr val="black">
                <a:alpha val="40000"/>
              </a:prstClr>
            </a:outerShdw>
            <a:softEdge rad="12700"/>
          </a:effectLst>
          <a:scene3d>
            <a:camera prst="obliqueTopLeft"/>
            <a:lightRig rig="sunrise" dir="t"/>
          </a:scene3d>
          <a:sp3d prstMaterial="dkEdge">
            <a:bevelT/>
            <a:bevelB w="139700" h="139700" prst="divot"/>
          </a:sp3d>
        </p:spPr>
      </p:pic>
      <p:sp>
        <p:nvSpPr>
          <p:cNvPr id="18" name="Rectangle 3">
            <a:extLst>
              <a:ext uri="{FF2B5EF4-FFF2-40B4-BE49-F238E27FC236}">
                <a16:creationId xmlns:a16="http://schemas.microsoft.com/office/drawing/2014/main" id="{155C9076-D755-5D49-577A-351FBEEEAA3B}"/>
              </a:ext>
            </a:extLst>
          </p:cNvPr>
          <p:cNvSpPr>
            <a:spLocks noChangeArrowheads="1"/>
          </p:cNvSpPr>
          <p:nvPr/>
        </p:nvSpPr>
        <p:spPr bwMode="auto">
          <a:xfrm>
            <a:off x="2950589" y="-1395811"/>
            <a:ext cx="594831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1" i="0" u="none" strike="noStrike" cap="none" normalizeH="0" baseline="0" dirty="0">
              <a:ln>
                <a:noFill/>
              </a:ln>
              <a:solidFill>
                <a:schemeClr val="accent1"/>
              </a:solidFill>
              <a:effectLst/>
              <a:latin typeface="Aptos Narrow"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2400" b="1" dirty="0">
              <a:solidFill>
                <a:schemeClr val="accent1"/>
              </a:solidFill>
              <a:latin typeface="Aptos Narrow"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1" i="0" u="none" strike="noStrike" cap="none" normalizeH="0" baseline="0" dirty="0">
              <a:ln>
                <a:noFill/>
              </a:ln>
              <a:solidFill>
                <a:schemeClr val="accent1"/>
              </a:solidFill>
              <a:effectLst/>
              <a:latin typeface="Aptos Narrow"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lang="en-US" altLang="en-US" sz="2400" b="1" dirty="0">
              <a:solidFill>
                <a:schemeClr val="accent1"/>
              </a:solidFill>
              <a:latin typeface="Aptos Narrow"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1" i="0" u="none" strike="noStrike" cap="none" normalizeH="0" baseline="0" dirty="0">
              <a:ln>
                <a:noFill/>
              </a:ln>
              <a:solidFill>
                <a:schemeClr val="accent1"/>
              </a:solidFill>
              <a:effectLst/>
              <a:latin typeface="Aptos Narrow"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accent1"/>
                </a:solidFill>
                <a:effectLst/>
                <a:latin typeface="Aptos Narrow" panose="020B0004020202020204" pitchFamily="34" charset="0"/>
              </a:rPr>
              <a:t>Best and Least Performing Product Categories</a:t>
            </a:r>
            <a:endParaRPr kumimoji="0" lang="en-US" altLang="en-US" sz="2400" b="0" i="0" u="none" strike="noStrike" cap="none" normalizeH="0" baseline="0" dirty="0">
              <a:ln>
                <a:noFill/>
              </a:ln>
              <a:solidFill>
                <a:schemeClr val="accent1"/>
              </a:solidFill>
              <a:effectLst/>
              <a:latin typeface="Aptos Narrow"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accent1"/>
              </a:solidFill>
              <a:effectLst/>
              <a:latin typeface="Aptos Narrow" panose="020B0004020202020204" pitchFamily="34" charset="0"/>
            </a:endParaRPr>
          </a:p>
        </p:txBody>
      </p:sp>
    </p:spTree>
    <p:extLst>
      <p:ext uri="{BB962C8B-B14F-4D97-AF65-F5344CB8AC3E}">
        <p14:creationId xmlns:p14="http://schemas.microsoft.com/office/powerpoint/2010/main" val="1088619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3">
                <a:lumMod val="60000"/>
                <a:lumOff val="4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ADFF-98AD-6FEC-825B-2C88EA10B360}"/>
              </a:ext>
            </a:extLst>
          </p:cNvPr>
          <p:cNvSpPr>
            <a:spLocks noGrp="1"/>
          </p:cNvSpPr>
          <p:nvPr>
            <p:ph type="title"/>
          </p:nvPr>
        </p:nvSpPr>
        <p:spPr>
          <a:xfrm>
            <a:off x="4251489" y="389483"/>
            <a:ext cx="4345757" cy="553197"/>
          </a:xfrm>
        </p:spPr>
        <p:txBody>
          <a:bodyPr>
            <a:normAutofit fontScale="90000"/>
          </a:bodyPr>
          <a:lstStyle/>
          <a:p>
            <a:r>
              <a:rPr lang="en-GB" sz="2700" b="1" dirty="0">
                <a:solidFill>
                  <a:schemeClr val="accent1"/>
                </a:solidFill>
                <a:latin typeface="Aptos Narrow" panose="020B0004020202020204" pitchFamily="34" charset="0"/>
              </a:rPr>
              <a:t>Daily Sales Performance</a:t>
            </a:r>
            <a:br>
              <a:rPr lang="en-GB" sz="4000" b="1" dirty="0">
                <a:effectLst/>
                <a:latin typeface="Aptos Narrow" panose="020B0004020202020204" pitchFamily="34" charset="0"/>
              </a:rPr>
            </a:br>
            <a:br>
              <a:rPr kumimoji="0" lang="en-US" altLang="en-US" sz="3600" b="0" i="0" u="none" strike="noStrike" cap="none" normalizeH="0" baseline="0" dirty="0">
                <a:ln>
                  <a:noFill/>
                </a:ln>
                <a:solidFill>
                  <a:schemeClr val="tx1"/>
                </a:solidFill>
                <a:effectLst/>
                <a:latin typeface="Arial" panose="020B0604020202020204" pitchFamily="34" charset="0"/>
              </a:rPr>
            </a:br>
            <a:br>
              <a:rPr lang="en-GB" dirty="0">
                <a:effectLst/>
              </a:rPr>
            </a:br>
            <a:endParaRPr lang="en-ZA" dirty="0"/>
          </a:p>
        </p:txBody>
      </p:sp>
      <p:pic>
        <p:nvPicPr>
          <p:cNvPr id="7" name="Content Placeholder 6">
            <a:extLst>
              <a:ext uri="{FF2B5EF4-FFF2-40B4-BE49-F238E27FC236}">
                <a16:creationId xmlns:a16="http://schemas.microsoft.com/office/drawing/2014/main" id="{93D487D4-0DC5-D695-1351-50489CBD3794}"/>
              </a:ext>
            </a:extLst>
          </p:cNvPr>
          <p:cNvPicPr>
            <a:picLocks noGrp="1" noChangeAspect="1"/>
          </p:cNvPicPr>
          <p:nvPr>
            <p:ph idx="1"/>
          </p:nvPr>
        </p:nvPicPr>
        <p:blipFill>
          <a:blip r:embed="rId2"/>
          <a:stretch>
            <a:fillRect/>
          </a:stretch>
        </p:blipFill>
        <p:spPr>
          <a:xfrm>
            <a:off x="5533534" y="1772239"/>
            <a:ext cx="6482649" cy="3892769"/>
          </a:xfrm>
          <a:prstGeom prst="rect">
            <a:avLst/>
          </a:prstGeom>
          <a:scene3d>
            <a:camera prst="orthographicFront"/>
            <a:lightRig rig="sunrise" dir="t"/>
          </a:scene3d>
          <a:sp3d prstMaterial="dkEdge"/>
        </p:spPr>
      </p:pic>
      <p:sp>
        <p:nvSpPr>
          <p:cNvPr id="10" name="TextBox 9">
            <a:extLst>
              <a:ext uri="{FF2B5EF4-FFF2-40B4-BE49-F238E27FC236}">
                <a16:creationId xmlns:a16="http://schemas.microsoft.com/office/drawing/2014/main" id="{0224B9A3-D762-9A27-D1DA-081CBF1FBF95}"/>
              </a:ext>
            </a:extLst>
          </p:cNvPr>
          <p:cNvSpPr txBox="1"/>
          <p:nvPr/>
        </p:nvSpPr>
        <p:spPr>
          <a:xfrm>
            <a:off x="2121032" y="2164514"/>
            <a:ext cx="3063710" cy="3323987"/>
          </a:xfrm>
          <a:prstGeom prst="rect">
            <a:avLst/>
          </a:prstGeom>
          <a:noFill/>
        </p:spPr>
        <p:txBody>
          <a:bodyPr wrap="square" rtlCol="0">
            <a:spAutoFit/>
          </a:bodyPr>
          <a:lstStyle/>
          <a:p>
            <a:r>
              <a:rPr lang="en-GB" sz="1200" dirty="0">
                <a:latin typeface="Aptos Narrow" panose="020B0004020202020204" pitchFamily="34" charset="0"/>
              </a:rPr>
              <a:t>This section analyses </a:t>
            </a:r>
            <a:r>
              <a:rPr lang="en-GB" sz="1200" b="1" dirty="0">
                <a:latin typeface="Aptos Narrow" panose="020B0004020202020204" pitchFamily="34" charset="0"/>
              </a:rPr>
              <a:t>daily sales performance</a:t>
            </a:r>
            <a:r>
              <a:rPr lang="en-GB" sz="1200" dirty="0">
                <a:latin typeface="Aptos Narrow" panose="020B0004020202020204" pitchFamily="34" charset="0"/>
              </a:rPr>
              <a:t> across all three coffee shop locations - Astoria, Hell’s Kitchen, and Lower Manhattan. By examining sales volume and revenue trends on a day-by-day basis, the analysis identifies which days consistently generate the highest and lowest sales.</a:t>
            </a:r>
          </a:p>
          <a:p>
            <a:r>
              <a:rPr lang="en-GB" sz="1200" dirty="0">
                <a:latin typeface="Aptos Narrow" panose="020B0004020202020204" pitchFamily="34" charset="0"/>
              </a:rPr>
              <a:t>Key observations include patterns in </a:t>
            </a:r>
            <a:r>
              <a:rPr lang="en-GB" sz="1200" b="1" dirty="0">
                <a:latin typeface="Aptos Narrow" panose="020B0004020202020204" pitchFamily="34" charset="0"/>
              </a:rPr>
              <a:t>weekday vs. weekend performance</a:t>
            </a:r>
            <a:r>
              <a:rPr lang="en-GB" sz="1200" dirty="0">
                <a:latin typeface="Aptos Narrow" panose="020B0004020202020204" pitchFamily="34" charset="0"/>
              </a:rPr>
              <a:t>, </a:t>
            </a:r>
            <a:r>
              <a:rPr lang="en-GB" sz="1200" b="1" dirty="0">
                <a:latin typeface="Aptos Narrow" panose="020B0004020202020204" pitchFamily="34" charset="0"/>
              </a:rPr>
              <a:t>peak sales days</a:t>
            </a:r>
            <a:r>
              <a:rPr lang="en-GB" sz="1200" dirty="0">
                <a:latin typeface="Aptos Narrow" panose="020B0004020202020204" pitchFamily="34" charset="0"/>
              </a:rPr>
              <a:t>, and potential dips that may suggest operational inefficiencies or missed opportunities. Understanding these daily trends enables better planning for staffing, inventory, and targeted promotions, ultimately helping to increase revenue and improve overall customer experience.</a:t>
            </a:r>
          </a:p>
          <a:p>
            <a:endParaRPr lang="en-ZA" dirty="0"/>
          </a:p>
        </p:txBody>
      </p:sp>
    </p:spTree>
    <p:extLst>
      <p:ext uri="{BB962C8B-B14F-4D97-AF65-F5344CB8AC3E}">
        <p14:creationId xmlns:p14="http://schemas.microsoft.com/office/powerpoint/2010/main" val="2472652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3">
                <a:lumMod val="60000"/>
                <a:lumOff val="4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DB37A-6E21-150A-EBC3-77452D758351}"/>
              </a:ext>
            </a:extLst>
          </p:cNvPr>
          <p:cNvSpPr>
            <a:spLocks noGrp="1"/>
          </p:cNvSpPr>
          <p:nvPr>
            <p:ph type="title"/>
          </p:nvPr>
        </p:nvSpPr>
        <p:spPr>
          <a:xfrm>
            <a:off x="3459637" y="433610"/>
            <a:ext cx="5891753" cy="565631"/>
          </a:xfrm>
        </p:spPr>
        <p:txBody>
          <a:bodyPr>
            <a:normAutofit fontScale="90000"/>
          </a:bodyPr>
          <a:lstStyle/>
          <a:p>
            <a:r>
              <a:rPr lang="en-GB" sz="2700" b="1" dirty="0">
                <a:solidFill>
                  <a:schemeClr val="accent1"/>
                </a:solidFill>
                <a:effectLst/>
                <a:latin typeface="Aptos Narrow" panose="020B0004020202020204" pitchFamily="34" charset="0"/>
              </a:rPr>
              <a:t>Peak Transaction Times by Location</a:t>
            </a:r>
            <a:br>
              <a:rPr lang="en-ZA" b="1" dirty="0">
                <a:effectLst/>
              </a:rPr>
            </a:br>
            <a:endParaRPr lang="en-ZA" sz="1800" b="1" dirty="0">
              <a:solidFill>
                <a:schemeClr val="bg1"/>
              </a:solidFill>
              <a:latin typeface="Aptos Narrow" panose="020B0004020202020204" pitchFamily="34" charset="0"/>
            </a:endParaRPr>
          </a:p>
        </p:txBody>
      </p:sp>
      <p:pic>
        <p:nvPicPr>
          <p:cNvPr id="6" name="Content Placeholder 5">
            <a:extLst>
              <a:ext uri="{FF2B5EF4-FFF2-40B4-BE49-F238E27FC236}">
                <a16:creationId xmlns:a16="http://schemas.microsoft.com/office/drawing/2014/main" id="{DCE05405-5B0B-DBEA-097C-C383CEBFAB88}"/>
              </a:ext>
            </a:extLst>
          </p:cNvPr>
          <p:cNvPicPr>
            <a:picLocks noGrp="1" noChangeAspect="1"/>
          </p:cNvPicPr>
          <p:nvPr>
            <p:ph idx="1"/>
          </p:nvPr>
        </p:nvPicPr>
        <p:blipFill>
          <a:blip r:embed="rId2"/>
          <a:stretch>
            <a:fillRect/>
          </a:stretch>
        </p:blipFill>
        <p:spPr>
          <a:xfrm>
            <a:off x="6468862" y="1849982"/>
            <a:ext cx="5231525" cy="4058485"/>
          </a:xfrm>
          <a:prstGeom prst="rect">
            <a:avLst/>
          </a:prstGeom>
          <a:effectLst>
            <a:outerShdw blurRad="50800" dist="38100" dir="5400000" algn="t" rotWithShape="0">
              <a:prstClr val="black">
                <a:alpha val="40000"/>
              </a:prstClr>
            </a:outerShdw>
            <a:softEdge rad="12700"/>
          </a:effectLst>
          <a:scene3d>
            <a:camera prst="orthographicFront"/>
            <a:lightRig rig="sunrise" dir="t"/>
          </a:scene3d>
          <a:sp3d prstMaterial="dkEdge">
            <a:bevelT/>
            <a:bevelB w="139700" h="139700" prst="divot"/>
          </a:sp3d>
        </p:spPr>
      </p:pic>
      <p:sp>
        <p:nvSpPr>
          <p:cNvPr id="7" name="TextBox 6">
            <a:extLst>
              <a:ext uri="{FF2B5EF4-FFF2-40B4-BE49-F238E27FC236}">
                <a16:creationId xmlns:a16="http://schemas.microsoft.com/office/drawing/2014/main" id="{E45C3BB3-9CC9-07D5-3718-955DF58D4CC6}"/>
              </a:ext>
            </a:extLst>
          </p:cNvPr>
          <p:cNvSpPr txBox="1"/>
          <p:nvPr/>
        </p:nvSpPr>
        <p:spPr>
          <a:xfrm>
            <a:off x="1778523" y="2422689"/>
            <a:ext cx="3362227" cy="2462213"/>
          </a:xfrm>
          <a:prstGeom prst="rect">
            <a:avLst/>
          </a:prstGeom>
          <a:noFill/>
        </p:spPr>
        <p:txBody>
          <a:bodyPr wrap="square" rtlCol="0">
            <a:spAutoFit/>
          </a:bodyPr>
          <a:lstStyle/>
          <a:p>
            <a:r>
              <a:rPr lang="en-GB" sz="1400" dirty="0">
                <a:latin typeface="Aptos Narrow" panose="020B0004020202020204" pitchFamily="34" charset="0"/>
              </a:rPr>
              <a:t>This analysis segments daily sales by sold quantity across three-time intervals: Morning, Afternoon, and Evening. The data reveals that morning hours consistently record the highest number of transactions across all store locations, indicating a strong early-day customer presence. Understanding this pattern allows for better planning in staffing, inventory restocking, and targeted morning promotions to maximize sales and improve customer service during peak hours.</a:t>
            </a:r>
            <a:endParaRPr lang="en-ZA" sz="1400" dirty="0">
              <a:latin typeface="Aptos Narrow" panose="020B0004020202020204" pitchFamily="34" charset="0"/>
            </a:endParaRPr>
          </a:p>
        </p:txBody>
      </p:sp>
    </p:spTree>
    <p:extLst>
      <p:ext uri="{BB962C8B-B14F-4D97-AF65-F5344CB8AC3E}">
        <p14:creationId xmlns:p14="http://schemas.microsoft.com/office/powerpoint/2010/main" val="16830557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3">
                <a:lumMod val="60000"/>
                <a:lumOff val="4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C1B64-3705-72EF-17D4-30546FDBF635}"/>
              </a:ext>
            </a:extLst>
          </p:cNvPr>
          <p:cNvSpPr>
            <a:spLocks noGrp="1"/>
          </p:cNvSpPr>
          <p:nvPr>
            <p:ph type="title"/>
          </p:nvPr>
        </p:nvSpPr>
        <p:spPr>
          <a:xfrm>
            <a:off x="3569042" y="624111"/>
            <a:ext cx="5245020" cy="563666"/>
          </a:xfrm>
        </p:spPr>
        <p:txBody>
          <a:bodyPr>
            <a:normAutofit fontScale="90000"/>
          </a:bodyPr>
          <a:lstStyle/>
          <a:p>
            <a:r>
              <a:rPr lang="en-ZA" sz="2700" b="1" dirty="0">
                <a:solidFill>
                  <a:schemeClr val="accent1"/>
                </a:solidFill>
                <a:latin typeface="Aptos Narrow" panose="020B0004020202020204" pitchFamily="34" charset="0"/>
              </a:rPr>
              <a:t>Average </a:t>
            </a:r>
            <a:r>
              <a:rPr lang="en-ZA" sz="2700" b="1" dirty="0">
                <a:solidFill>
                  <a:schemeClr val="accent1"/>
                </a:solidFill>
                <a:effectLst/>
                <a:latin typeface="Aptos Narrow" panose="020B0004020202020204" pitchFamily="34" charset="0"/>
              </a:rPr>
              <a:t>Revenue per Transaction</a:t>
            </a:r>
            <a:br>
              <a:rPr lang="en-ZA" b="1" dirty="0">
                <a:effectLst/>
              </a:rPr>
            </a:br>
            <a:endParaRPr lang="en-ZA" sz="1800" dirty="0"/>
          </a:p>
        </p:txBody>
      </p:sp>
      <p:pic>
        <p:nvPicPr>
          <p:cNvPr id="6" name="Content Placeholder 5">
            <a:extLst>
              <a:ext uri="{FF2B5EF4-FFF2-40B4-BE49-F238E27FC236}">
                <a16:creationId xmlns:a16="http://schemas.microsoft.com/office/drawing/2014/main" id="{F2997DEE-6969-9C86-C940-DFAB33093CAE}"/>
              </a:ext>
            </a:extLst>
          </p:cNvPr>
          <p:cNvPicPr>
            <a:picLocks noGrp="1" noChangeAspect="1"/>
          </p:cNvPicPr>
          <p:nvPr>
            <p:ph idx="1"/>
          </p:nvPr>
        </p:nvPicPr>
        <p:blipFill>
          <a:blip r:embed="rId2"/>
          <a:stretch>
            <a:fillRect/>
          </a:stretch>
        </p:blipFill>
        <p:spPr>
          <a:xfrm>
            <a:off x="6061630" y="2034157"/>
            <a:ext cx="5716360" cy="4027277"/>
          </a:xfrm>
          <a:prstGeom prst="rect">
            <a:avLst/>
          </a:prstGeom>
          <a:effectLst>
            <a:outerShdw blurRad="50800" dist="38100" dir="2700000" algn="tl" rotWithShape="0">
              <a:prstClr val="black">
                <a:alpha val="40000"/>
              </a:prstClr>
            </a:outerShdw>
            <a:softEdge rad="12700"/>
          </a:effectLst>
          <a:scene3d>
            <a:camera prst="obliqueTopLeft"/>
            <a:lightRig rig="sunrise" dir="t"/>
          </a:scene3d>
          <a:sp3d contourW="12700" prstMaterial="dkEdge">
            <a:bevelT/>
            <a:bevelB w="139700" h="139700" prst="divot"/>
            <a:contourClr>
              <a:schemeClr val="accent3"/>
            </a:contourClr>
          </a:sp3d>
        </p:spPr>
      </p:pic>
      <p:sp>
        <p:nvSpPr>
          <p:cNvPr id="7" name="TextBox 6">
            <a:extLst>
              <a:ext uri="{FF2B5EF4-FFF2-40B4-BE49-F238E27FC236}">
                <a16:creationId xmlns:a16="http://schemas.microsoft.com/office/drawing/2014/main" id="{0E6F77E1-BCE9-406C-C737-DC947F8DB60F}"/>
              </a:ext>
            </a:extLst>
          </p:cNvPr>
          <p:cNvSpPr txBox="1"/>
          <p:nvPr/>
        </p:nvSpPr>
        <p:spPr>
          <a:xfrm>
            <a:off x="1829797" y="3073138"/>
            <a:ext cx="3478490" cy="1754326"/>
          </a:xfrm>
          <a:prstGeom prst="rect">
            <a:avLst/>
          </a:prstGeom>
          <a:noFill/>
        </p:spPr>
        <p:txBody>
          <a:bodyPr wrap="square" rtlCol="0">
            <a:spAutoFit/>
          </a:bodyPr>
          <a:lstStyle/>
          <a:p>
            <a:r>
              <a:rPr lang="en-GB" sz="1200" dirty="0">
                <a:latin typeface="Aptos Narrow" panose="020B0004020202020204" pitchFamily="34" charset="0"/>
              </a:rPr>
              <a:t>This analysis measures the average amount of revenue generated from each transaction across store locations. Tracking average revenue per transaction provides valuable insight into customer purchasing behaviour and sales effectiveness. Understanding these patterns helps identify opportunities to increase basket size through targeted promotions, pricing strategies, and product placement, ultimately driving higher store profitability.</a:t>
            </a:r>
            <a:endParaRPr lang="en-ZA" sz="1200" dirty="0">
              <a:latin typeface="Aptos Narrow" panose="020B0004020202020204" pitchFamily="34" charset="0"/>
            </a:endParaRPr>
          </a:p>
        </p:txBody>
      </p:sp>
    </p:spTree>
    <p:extLst>
      <p:ext uri="{BB962C8B-B14F-4D97-AF65-F5344CB8AC3E}">
        <p14:creationId xmlns:p14="http://schemas.microsoft.com/office/powerpoint/2010/main" val="24331416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3">
                <a:lumMod val="60000"/>
                <a:lumOff val="4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6BFA3-23D6-9741-010A-2ED0C1A8DAF7}"/>
              </a:ext>
            </a:extLst>
          </p:cNvPr>
          <p:cNvSpPr>
            <a:spLocks noGrp="1"/>
          </p:cNvSpPr>
          <p:nvPr>
            <p:ph type="title"/>
          </p:nvPr>
        </p:nvSpPr>
        <p:spPr>
          <a:xfrm>
            <a:off x="3789575" y="641023"/>
            <a:ext cx="5495827" cy="556181"/>
          </a:xfrm>
        </p:spPr>
        <p:txBody>
          <a:bodyPr>
            <a:noAutofit/>
          </a:bodyPr>
          <a:lstStyle/>
          <a:p>
            <a:r>
              <a:rPr lang="en-GB" sz="2400" b="1" dirty="0">
                <a:solidFill>
                  <a:schemeClr val="accent1"/>
                </a:solidFill>
                <a:latin typeface="Aptos Narrow" panose="020B0004020202020204" pitchFamily="34" charset="0"/>
              </a:rPr>
              <a:t>Average Revenue per quantity</a:t>
            </a:r>
            <a:br>
              <a:rPr lang="en-GB" sz="2800" b="1" dirty="0">
                <a:solidFill>
                  <a:schemeClr val="accent1"/>
                </a:solidFill>
                <a:latin typeface="Aptos Narrow" panose="020B0004020202020204" pitchFamily="34" charset="0"/>
              </a:rPr>
            </a:br>
            <a:endParaRPr lang="en-ZA" sz="2800" b="1" dirty="0">
              <a:solidFill>
                <a:schemeClr val="bg1"/>
              </a:solidFill>
              <a:latin typeface="Aptos Narrow" panose="020B0004020202020204" pitchFamily="34" charset="0"/>
            </a:endParaRPr>
          </a:p>
        </p:txBody>
      </p:sp>
      <p:pic>
        <p:nvPicPr>
          <p:cNvPr id="6" name="Content Placeholder 5">
            <a:extLst>
              <a:ext uri="{FF2B5EF4-FFF2-40B4-BE49-F238E27FC236}">
                <a16:creationId xmlns:a16="http://schemas.microsoft.com/office/drawing/2014/main" id="{EE92F6DE-97D4-C08F-08C4-681E44758741}"/>
              </a:ext>
            </a:extLst>
          </p:cNvPr>
          <p:cNvPicPr>
            <a:picLocks noGrp="1" noChangeAspect="1"/>
          </p:cNvPicPr>
          <p:nvPr>
            <p:ph idx="1"/>
          </p:nvPr>
        </p:nvPicPr>
        <p:blipFill>
          <a:blip r:embed="rId2"/>
          <a:stretch>
            <a:fillRect/>
          </a:stretch>
        </p:blipFill>
        <p:spPr>
          <a:xfrm>
            <a:off x="6014302" y="1880715"/>
            <a:ext cx="5642978" cy="3998974"/>
          </a:xfrm>
          <a:prstGeom prst="rect">
            <a:avLst/>
          </a:prstGeom>
          <a:effectLst>
            <a:outerShdw blurRad="50800" dist="38100" dir="2700000" algn="tl" rotWithShape="0">
              <a:prstClr val="black">
                <a:alpha val="40000"/>
              </a:prstClr>
            </a:outerShdw>
            <a:softEdge rad="12700"/>
          </a:effectLst>
          <a:scene3d>
            <a:camera prst="obliqueTopLeft"/>
            <a:lightRig rig="sunrise" dir="t"/>
          </a:scene3d>
          <a:sp3d prstMaterial="dkEdge">
            <a:bevelT/>
            <a:bevelB w="139700" h="139700" prst="divot"/>
          </a:sp3d>
        </p:spPr>
      </p:pic>
      <p:sp>
        <p:nvSpPr>
          <p:cNvPr id="7" name="TextBox 6">
            <a:extLst>
              <a:ext uri="{FF2B5EF4-FFF2-40B4-BE49-F238E27FC236}">
                <a16:creationId xmlns:a16="http://schemas.microsoft.com/office/drawing/2014/main" id="{26A4FC14-99F5-1246-9CA5-1D120E6A7238}"/>
              </a:ext>
            </a:extLst>
          </p:cNvPr>
          <p:cNvSpPr txBox="1"/>
          <p:nvPr/>
        </p:nvSpPr>
        <p:spPr>
          <a:xfrm>
            <a:off x="1649691" y="2756817"/>
            <a:ext cx="3346516" cy="2246769"/>
          </a:xfrm>
          <a:prstGeom prst="rect">
            <a:avLst/>
          </a:prstGeom>
          <a:noFill/>
        </p:spPr>
        <p:txBody>
          <a:bodyPr wrap="square" rtlCol="0">
            <a:spAutoFit/>
          </a:bodyPr>
          <a:lstStyle/>
          <a:p>
            <a:r>
              <a:rPr lang="en-GB" sz="1400" dirty="0">
                <a:latin typeface="Aptos Narrow" panose="020B0004020202020204" pitchFamily="34" charset="0"/>
              </a:rPr>
              <a:t>This analysis calculates the average revenue earned for each unit of product sold across all store locations. By understanding the revenue generated per quantity, the report sheds light on pricing effectiveness and product mix profitability. Insights from this metric can guide pricing strategies, inventory decisions, and promotional efforts to maximize revenue while maintaining competitive product offerings.</a:t>
            </a:r>
            <a:endParaRPr lang="en-ZA" sz="1400" dirty="0">
              <a:latin typeface="Aptos Narrow" panose="020B0004020202020204" pitchFamily="34" charset="0"/>
            </a:endParaRPr>
          </a:p>
        </p:txBody>
      </p:sp>
    </p:spTree>
    <p:extLst>
      <p:ext uri="{BB962C8B-B14F-4D97-AF65-F5344CB8AC3E}">
        <p14:creationId xmlns:p14="http://schemas.microsoft.com/office/powerpoint/2010/main" val="3879965996"/>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5231547-F69E-41A9-93A9-B70B5E3064F1}">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7A7C301-87CC-4EB1-AF40-15075522FC58}">
  <ds:schemaRefs>
    <ds:schemaRef ds:uri="http://schemas.microsoft.com/sharepoint/v3/contenttype/forms"/>
  </ds:schemaRefs>
</ds:datastoreItem>
</file>

<file path=customXml/itemProps3.xml><?xml version="1.0" encoding="utf-8"?>
<ds:datastoreItem xmlns:ds="http://schemas.openxmlformats.org/officeDocument/2006/customXml" ds:itemID="{6EA402E5-52EF-430B-8CCB-B4AAA8C467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Organic</Template>
  <TotalTime>249</TotalTime>
  <Words>784</Words>
  <Application>Microsoft Office PowerPoint</Application>
  <PresentationFormat>Widescreen</PresentationFormat>
  <Paragraphs>38</Paragraphs>
  <Slides>11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Aptos Narrow</vt:lpstr>
      <vt:lpstr>Arial</vt:lpstr>
      <vt:lpstr>Calibri</vt:lpstr>
      <vt:lpstr>Century Gothic</vt:lpstr>
      <vt:lpstr>Wingdings 3</vt:lpstr>
      <vt:lpstr>Wisp</vt:lpstr>
      <vt:lpstr>BREWSTATS ANALYSIS </vt:lpstr>
      <vt:lpstr>Performance Analysis Overview: Coffee Shop Locations</vt:lpstr>
      <vt:lpstr>Foot Traffic based on number of Transactions per store </vt:lpstr>
      <vt:lpstr>Total Revenue per Store location </vt:lpstr>
      <vt:lpstr>This analysis highlights the top and bottom five product categories based on total sales performance across all store locations. By identifying which categories drive the most revenue and which underperform, the report provides valuable insights into customer preferences, product demand, and inventory effectiveness. These findings can inform purchasing decisions, promotional strategies, and product placement to enhance overall sales performance. </vt:lpstr>
      <vt:lpstr>Daily Sales Performance   </vt:lpstr>
      <vt:lpstr>Peak Transaction Times by Location </vt:lpstr>
      <vt:lpstr>Average Revenue per Transaction </vt:lpstr>
      <vt:lpstr>Average Revenue per quantity </vt:lpstr>
      <vt:lpstr>Revenue per month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Thabile Khuzwayo</dc:creator>
  <cp:lastModifiedBy>Thabile Khuzwayo</cp:lastModifiedBy>
  <cp:revision>11</cp:revision>
  <dcterms:created xsi:type="dcterms:W3CDTF">2025-05-08T07:13:36Z</dcterms:created>
  <dcterms:modified xsi:type="dcterms:W3CDTF">2025-07-10T13:47:57Z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